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6858000" cx="9144000"/>
  <p:notesSz cx="6858000" cy="9144000"/>
  <p:embeddedFontLst>
    <p:embeddedFont>
      <p:font typeface="Raleway"/>
      <p:regular r:id="rId51"/>
      <p:bold r:id="rId52"/>
      <p:italic r:id="rId53"/>
      <p:boldItalic r:id="rId54"/>
    </p:embeddedFont>
    <p:embeddedFont>
      <p:font typeface="Lato"/>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59" roundtripDataSignature="AMtx7mj4P5EZifo0F0BZbTvhrNYUNWfyl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BC03545-1D9A-46C4-9A6B-F78B760BC8B9}">
  <a:tblStyle styleId="{DBC03545-1D9A-46C4-9A6B-F78B760BC8B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B8A81AF-8DA9-4A99-9054-1D7A6B94F430}"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regular.fntdata"/><Relationship Id="rId50" Type="http://schemas.openxmlformats.org/officeDocument/2006/relationships/slide" Target="slides/slide44.xml"/><Relationship Id="rId53" Type="http://schemas.openxmlformats.org/officeDocument/2006/relationships/font" Target="fonts/Raleway-italic.fntdata"/><Relationship Id="rId52" Type="http://schemas.openxmlformats.org/officeDocument/2006/relationships/font" Target="fonts/Raleway-bold.fntdata"/><Relationship Id="rId11" Type="http://schemas.openxmlformats.org/officeDocument/2006/relationships/slide" Target="slides/slide5.xml"/><Relationship Id="rId55" Type="http://schemas.openxmlformats.org/officeDocument/2006/relationships/font" Target="fonts/Lato-regular.fntdata"/><Relationship Id="rId10" Type="http://schemas.openxmlformats.org/officeDocument/2006/relationships/slide" Target="slides/slide4.xml"/><Relationship Id="rId54" Type="http://schemas.openxmlformats.org/officeDocument/2006/relationships/font" Target="fonts/Raleway-boldItalic.fntdata"/><Relationship Id="rId13" Type="http://schemas.openxmlformats.org/officeDocument/2006/relationships/slide" Target="slides/slide7.xml"/><Relationship Id="rId57" Type="http://schemas.openxmlformats.org/officeDocument/2006/relationships/font" Target="fonts/Lato-italic.fntdata"/><Relationship Id="rId12" Type="http://schemas.openxmlformats.org/officeDocument/2006/relationships/slide" Target="slides/slide6.xml"/><Relationship Id="rId56" Type="http://schemas.openxmlformats.org/officeDocument/2006/relationships/font" Target="fonts/Lato-bold.fntdata"/><Relationship Id="rId15" Type="http://schemas.openxmlformats.org/officeDocument/2006/relationships/slide" Target="slides/slide9.xml"/><Relationship Id="rId59" Type="http://customschemas.google.com/relationships/presentationmetadata" Target="metadata"/><Relationship Id="rId14" Type="http://schemas.openxmlformats.org/officeDocument/2006/relationships/slide" Target="slides/slide8.xml"/><Relationship Id="rId58" Type="http://schemas.openxmlformats.org/officeDocument/2006/relationships/font" Target="fonts/La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b279c456e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b279c456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b279c456e6_0_4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b279c456e6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b279c456e6_0_4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b279c456e6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b279c456e6_0_4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b279c456e6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b279c456e6_0_4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b279c456e6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b279c456e6_0_4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b279c456e6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b279c456e6_0_4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b279c456e6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b279c456e6_0_4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b279c456e6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b279c456e6_0_49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b279c456e6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b279c456e6_0_50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b279c456e6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b279c456e6_0_5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b279c456e6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b279c456e6_0_6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b279c456e6_0_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b279c456e6_0_5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b279c456e6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b279c456e6_0_5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b279c456e6_0_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b279c456e6_0_5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b279c456e6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b279c456e6_0_5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b279c456e6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b279c456e6_0_5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b279c456e6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b279c456e6_0_5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b279c456e6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b279c456e6_0_5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b279c456e6_0_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b279c456e6_0_5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3b279c456e6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b279c456e6_0_57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b279c456e6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b279c456e6_0_4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b279c456e6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b279c456e6_0_4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b279c456e6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b279c456e6_0_59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3b279c456e6_0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b279c456e6_0_6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3b279c456e6_0_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b279c456e6_0_7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3b279c456e6_0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b279c456e6_0_5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3b279c456e6_0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b279c456e6_0_6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b279c456e6_0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b279c456e6_0_60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b279c456e6_0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b279c456e6_0_6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b279c456e6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b279c456e6_0_6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b279c456e6_0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b279c456e6_0_6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b279c456e6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b279c456e6_0_6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b279c456e6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b279c456e6_0_6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b279c456e6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b279c456e6_0_6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3b279c456e6_0_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b279c456e6_0_6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b279c456e6_0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3b279c456e6_0_6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3b279c456e6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3b279c456e6_0_6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3b279c456e6_0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b27b882c21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b27b882c2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b279c456e6_0_5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b279c456e6_0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b279c456e6_0_6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b279c456e6_0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b279c456e6_0_4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b279c456e6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b279c456e6_0_4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b279c456e6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b279c456e6_0_4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b279c456e6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g3b279c456e6_0_346"/>
          <p:cNvSpPr/>
          <p:nvPr/>
        </p:nvSpPr>
        <p:spPr>
          <a:xfrm>
            <a:off x="0" y="0"/>
            <a:ext cx="9144000" cy="65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g3b279c456e6_0_346"/>
          <p:cNvGrpSpPr/>
          <p:nvPr/>
        </p:nvGrpSpPr>
        <p:grpSpPr>
          <a:xfrm>
            <a:off x="830392" y="1588427"/>
            <a:ext cx="745763" cy="61102"/>
            <a:chOff x="4580561" y="2589004"/>
            <a:chExt cx="1064464" cy="25200"/>
          </a:xfrm>
        </p:grpSpPr>
        <p:sp>
          <p:nvSpPr>
            <p:cNvPr id="12" name="Google Shape;12;g3b279c456e6_0_34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g3b279c456e6_0_34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g3b279c456e6_0_346"/>
          <p:cNvSpPr txBox="1"/>
          <p:nvPr>
            <p:ph type="ctrTitle"/>
          </p:nvPr>
        </p:nvSpPr>
        <p:spPr>
          <a:xfrm>
            <a:off x="729450" y="1763267"/>
            <a:ext cx="7688100" cy="2219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g3b279c456e6_0_346"/>
          <p:cNvSpPr txBox="1"/>
          <p:nvPr>
            <p:ph idx="1" type="subTitle"/>
          </p:nvPr>
        </p:nvSpPr>
        <p:spPr>
          <a:xfrm>
            <a:off x="729627" y="4230533"/>
            <a:ext cx="7688100" cy="721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g3b279c456e6_0_346"/>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g3b279c456e6_0_410"/>
          <p:cNvGrpSpPr/>
          <p:nvPr/>
        </p:nvGrpSpPr>
        <p:grpSpPr>
          <a:xfrm>
            <a:off x="830392" y="5558926"/>
            <a:ext cx="745763" cy="61102"/>
            <a:chOff x="4580561" y="2589004"/>
            <a:chExt cx="1064464" cy="25200"/>
          </a:xfrm>
        </p:grpSpPr>
        <p:sp>
          <p:nvSpPr>
            <p:cNvPr id="75" name="Google Shape;75;g3b279c456e6_0_4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g3b279c456e6_0_4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g3b279c456e6_0_410"/>
          <p:cNvSpPr txBox="1"/>
          <p:nvPr>
            <p:ph hasCustomPrompt="1" type="title"/>
          </p:nvPr>
        </p:nvSpPr>
        <p:spPr>
          <a:xfrm>
            <a:off x="729450" y="978600"/>
            <a:ext cx="7688400" cy="165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g3b279c456e6_0_410"/>
          <p:cNvSpPr txBox="1"/>
          <p:nvPr>
            <p:ph idx="1" type="body"/>
          </p:nvPr>
        </p:nvSpPr>
        <p:spPr>
          <a:xfrm>
            <a:off x="729450" y="3030517"/>
            <a:ext cx="7688400" cy="2107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g3b279c456e6_0_410"/>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g3b279c456e6_0_417"/>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g3b279c456e6_0_354"/>
          <p:cNvGrpSpPr/>
          <p:nvPr/>
        </p:nvGrpSpPr>
        <p:grpSpPr>
          <a:xfrm>
            <a:off x="830392" y="1588427"/>
            <a:ext cx="745763" cy="61102"/>
            <a:chOff x="4580561" y="2589004"/>
            <a:chExt cx="1064464" cy="25200"/>
          </a:xfrm>
        </p:grpSpPr>
        <p:sp>
          <p:nvSpPr>
            <p:cNvPr id="19" name="Google Shape;19;g3b279c456e6_0_35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g3b279c456e6_0_35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g3b279c456e6_0_354"/>
          <p:cNvSpPr txBox="1"/>
          <p:nvPr>
            <p:ph type="title"/>
          </p:nvPr>
        </p:nvSpPr>
        <p:spPr>
          <a:xfrm>
            <a:off x="729450" y="1763267"/>
            <a:ext cx="7688400" cy="202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g3b279c456e6_0_354"/>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g3b279c456e6_0_360"/>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g3b279c456e6_0_360"/>
          <p:cNvGrpSpPr/>
          <p:nvPr/>
        </p:nvGrpSpPr>
        <p:grpSpPr>
          <a:xfrm>
            <a:off x="830392" y="1588427"/>
            <a:ext cx="745763" cy="61102"/>
            <a:chOff x="4580561" y="2589004"/>
            <a:chExt cx="1064464" cy="25200"/>
          </a:xfrm>
        </p:grpSpPr>
        <p:sp>
          <p:nvSpPr>
            <p:cNvPr id="26" name="Google Shape;26;g3b279c456e6_0_36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g3b279c456e6_0_36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g3b279c456e6_0_360"/>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g3b279c456e6_0_360"/>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g3b279c456e6_0_360"/>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g3b279c456e6_0_368"/>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g3b279c456e6_0_368"/>
          <p:cNvGrpSpPr/>
          <p:nvPr/>
        </p:nvGrpSpPr>
        <p:grpSpPr>
          <a:xfrm>
            <a:off x="830392" y="1588427"/>
            <a:ext cx="745763" cy="61102"/>
            <a:chOff x="4580561" y="2589004"/>
            <a:chExt cx="1064464" cy="25200"/>
          </a:xfrm>
        </p:grpSpPr>
        <p:sp>
          <p:nvSpPr>
            <p:cNvPr id="34" name="Google Shape;34;g3b279c456e6_0_36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g3b279c456e6_0_36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g3b279c456e6_0_368"/>
          <p:cNvSpPr txBox="1"/>
          <p:nvPr>
            <p:ph type="title"/>
          </p:nvPr>
        </p:nvSpPr>
        <p:spPr>
          <a:xfrm>
            <a:off x="729450" y="1758200"/>
            <a:ext cx="7688400" cy="713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g3b279c456e6_0_368"/>
          <p:cNvSpPr txBox="1"/>
          <p:nvPr>
            <p:ph idx="1" type="body"/>
          </p:nvPr>
        </p:nvSpPr>
        <p:spPr>
          <a:xfrm>
            <a:off x="729325" y="2771833"/>
            <a:ext cx="3774300" cy="30147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g3b279c456e6_0_368"/>
          <p:cNvSpPr txBox="1"/>
          <p:nvPr>
            <p:ph idx="2" type="body"/>
          </p:nvPr>
        </p:nvSpPr>
        <p:spPr>
          <a:xfrm>
            <a:off x="4643604" y="2771833"/>
            <a:ext cx="3774300" cy="30147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g3b279c456e6_0_368"/>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g3b279c456e6_0_377"/>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g3b279c456e6_0_377"/>
          <p:cNvGrpSpPr/>
          <p:nvPr/>
        </p:nvGrpSpPr>
        <p:grpSpPr>
          <a:xfrm>
            <a:off x="830392" y="1588427"/>
            <a:ext cx="745763" cy="61102"/>
            <a:chOff x="4580561" y="2589004"/>
            <a:chExt cx="1064464" cy="25200"/>
          </a:xfrm>
        </p:grpSpPr>
        <p:sp>
          <p:nvSpPr>
            <p:cNvPr id="43" name="Google Shape;43;g3b279c456e6_0_37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g3b279c456e6_0_37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g3b279c456e6_0_377"/>
          <p:cNvSpPr txBox="1"/>
          <p:nvPr>
            <p:ph type="title"/>
          </p:nvPr>
        </p:nvSpPr>
        <p:spPr>
          <a:xfrm>
            <a:off x="729450" y="1758200"/>
            <a:ext cx="7688400" cy="713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g3b279c456e6_0_377"/>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g3b279c456e6_0_384"/>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g3b279c456e6_0_384"/>
          <p:cNvGrpSpPr/>
          <p:nvPr/>
        </p:nvGrpSpPr>
        <p:grpSpPr>
          <a:xfrm>
            <a:off x="830392" y="1588427"/>
            <a:ext cx="745763" cy="61102"/>
            <a:chOff x="4580561" y="2589004"/>
            <a:chExt cx="1064464" cy="25200"/>
          </a:xfrm>
        </p:grpSpPr>
        <p:sp>
          <p:nvSpPr>
            <p:cNvPr id="50" name="Google Shape;50;g3b279c456e6_0_38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g3b279c456e6_0_38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g3b279c456e6_0_384"/>
          <p:cNvSpPr txBox="1"/>
          <p:nvPr>
            <p:ph type="title"/>
          </p:nvPr>
        </p:nvSpPr>
        <p:spPr>
          <a:xfrm>
            <a:off x="730000" y="1758200"/>
            <a:ext cx="3300900" cy="18420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g3b279c456e6_0_384"/>
          <p:cNvSpPr txBox="1"/>
          <p:nvPr>
            <p:ph idx="1" type="body"/>
          </p:nvPr>
        </p:nvSpPr>
        <p:spPr>
          <a:xfrm>
            <a:off x="721225" y="3708967"/>
            <a:ext cx="3300900" cy="2130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g3b279c456e6_0_384"/>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g3b279c456e6_0_392"/>
          <p:cNvGrpSpPr/>
          <p:nvPr/>
        </p:nvGrpSpPr>
        <p:grpSpPr>
          <a:xfrm>
            <a:off x="830392" y="5558926"/>
            <a:ext cx="745763" cy="61102"/>
            <a:chOff x="4580561" y="2589004"/>
            <a:chExt cx="1064464" cy="25200"/>
          </a:xfrm>
        </p:grpSpPr>
        <p:sp>
          <p:nvSpPr>
            <p:cNvPr id="57" name="Google Shape;57;g3b279c456e6_0_39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g3b279c456e6_0_39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g3b279c456e6_0_392"/>
          <p:cNvSpPr txBox="1"/>
          <p:nvPr>
            <p:ph type="title"/>
          </p:nvPr>
        </p:nvSpPr>
        <p:spPr>
          <a:xfrm>
            <a:off x="729450" y="1152400"/>
            <a:ext cx="7021200" cy="39801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g3b279c456e6_0_392"/>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g3b279c456e6_0_398"/>
          <p:cNvSpPr/>
          <p:nvPr/>
        </p:nvSpPr>
        <p:spPr>
          <a:xfrm>
            <a:off x="0" y="0"/>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g3b279c456e6_0_398"/>
          <p:cNvGrpSpPr/>
          <p:nvPr/>
        </p:nvGrpSpPr>
        <p:grpSpPr>
          <a:xfrm>
            <a:off x="830392" y="1588427"/>
            <a:ext cx="745763" cy="61102"/>
            <a:chOff x="4580561" y="2589004"/>
            <a:chExt cx="1064464" cy="25200"/>
          </a:xfrm>
        </p:grpSpPr>
        <p:sp>
          <p:nvSpPr>
            <p:cNvPr id="64" name="Google Shape;64;g3b279c456e6_0_39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g3b279c456e6_0_39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g3b279c456e6_0_398"/>
          <p:cNvSpPr txBox="1"/>
          <p:nvPr>
            <p:ph type="title"/>
          </p:nvPr>
        </p:nvSpPr>
        <p:spPr>
          <a:xfrm>
            <a:off x="730000" y="1758200"/>
            <a:ext cx="3300900" cy="2249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g3b279c456e6_0_398"/>
          <p:cNvSpPr txBox="1"/>
          <p:nvPr>
            <p:ph idx="1" type="subTitle"/>
          </p:nvPr>
        </p:nvSpPr>
        <p:spPr>
          <a:xfrm>
            <a:off x="724950" y="4215367"/>
            <a:ext cx="3300900" cy="1011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g3b279c456e6_0_398"/>
          <p:cNvSpPr txBox="1"/>
          <p:nvPr>
            <p:ph idx="2" type="body"/>
          </p:nvPr>
        </p:nvSpPr>
        <p:spPr>
          <a:xfrm>
            <a:off x="5174225" y="1803500"/>
            <a:ext cx="3374400" cy="4034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g3b279c456e6_0_398"/>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g3b279c456e6_0_407"/>
          <p:cNvSpPr txBox="1"/>
          <p:nvPr>
            <p:ph idx="1" type="body"/>
          </p:nvPr>
        </p:nvSpPr>
        <p:spPr>
          <a:xfrm>
            <a:off x="724950" y="5830068"/>
            <a:ext cx="7697400" cy="614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g3b279c456e6_0_407"/>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g3b279c456e6_0_342"/>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g3b279c456e6_0_342"/>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g3b279c456e6_0_342"/>
          <p:cNvSpPr txBox="1"/>
          <p:nvPr>
            <p:ph idx="12" type="sldNum"/>
          </p:nvPr>
        </p:nvSpPr>
        <p:spPr>
          <a:xfrm>
            <a:off x="8536302" y="6333134"/>
            <a:ext cx="548700" cy="5247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85" name="Shape 85"/>
        <p:cNvGrpSpPr/>
        <p:nvPr/>
      </p:nvGrpSpPr>
      <p:grpSpPr>
        <a:xfrm>
          <a:off x="0" y="0"/>
          <a:ext cx="0" cy="0"/>
          <a:chOff x="0" y="0"/>
          <a:chExt cx="0" cy="0"/>
        </a:xfrm>
      </p:grpSpPr>
      <p:pic>
        <p:nvPicPr>
          <p:cNvPr id="86" name="Google Shape;86;g3b279c456e6_0_0" title="Untitled (1).PNG"/>
          <p:cNvPicPr preferRelativeResize="0"/>
          <p:nvPr/>
        </p:nvPicPr>
        <p:blipFill rotWithShape="1">
          <a:blip r:embed="rId3">
            <a:alphaModFix/>
          </a:blip>
          <a:srcRect b="36691" l="0" r="0" t="35100"/>
          <a:stretch/>
        </p:blipFill>
        <p:spPr>
          <a:xfrm>
            <a:off x="1490861" y="1883839"/>
            <a:ext cx="6162275" cy="30903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3b279c456e6_0_440"/>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Contract </a:t>
            </a:r>
            <a:r>
              <a:rPr lang="en-US"/>
              <a:t>Bootstrapping</a:t>
            </a:r>
            <a:endParaRPr/>
          </a:p>
        </p:txBody>
      </p:sp>
      <p:sp>
        <p:nvSpPr>
          <p:cNvPr id="142" name="Google Shape;142;g3b279c456e6_0_440"/>
          <p:cNvSpPr txBox="1"/>
          <p:nvPr>
            <p:ph idx="1" type="body"/>
          </p:nvPr>
        </p:nvSpPr>
        <p:spPr>
          <a:xfrm>
            <a:off x="800000" y="2630708"/>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bootstraps by passively extracting structural and behavioral metadata from existing data flows, building time-based statistical baselines that remain non-enforceable until explicitly promoted by a human.</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Observation layer + Explorer profiles</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schema snapshots, null-rate trends, distribution/range baselines, category growth, freshness/volume patterns</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3b279c456e6_0_445"/>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System-proposed contracts</a:t>
            </a:r>
            <a:endParaRPr/>
          </a:p>
        </p:txBody>
      </p:sp>
      <p:sp>
        <p:nvSpPr>
          <p:cNvPr id="148" name="Google Shape;148;g3b279c456e6_0_445"/>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proposes potential contract definitions by synthesizing sustained behavioral metadata into draft expectations that remain non-enforceable until explicitly reviewed and approved by a human.</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Explorer “Proposals” + diffs vs baseline</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suggested ranges, null thresholds, cardinality expectations, stability bands, suspected anomalies flagged as “don’t promote”</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3b279c456e6_0_454"/>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Human-authored contracts</a:t>
            </a:r>
            <a:endParaRPr/>
          </a:p>
        </p:txBody>
      </p:sp>
      <p:sp>
        <p:nvSpPr>
          <p:cNvPr id="154" name="Google Shape;154;g3b279c456e6_0_454"/>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600">
                <a:solidFill>
                  <a:srgbClr val="000000"/>
                </a:solidFill>
                <a:latin typeface="Arial"/>
                <a:ea typeface="Arial"/>
                <a:cs typeface="Arial"/>
                <a:sym typeface="Arial"/>
              </a:rPr>
              <a:t>nvariant allows humans to author data contracts directly as explicit, versioned declarations of intent, defining enforceable expectations independently of historical data behavior.</a:t>
            </a:r>
            <a:endParaRPr sz="1600">
              <a:solidFill>
                <a:srgbClr val="000000"/>
              </a:solidFill>
              <a:latin typeface="Arial"/>
              <a:ea typeface="Arial"/>
              <a:cs typeface="Arial"/>
              <a:sym typeface="Arial"/>
            </a:endParaRPr>
          </a:p>
          <a:p>
            <a:pPr indent="-330200" lvl="0" marL="457200" rtl="0" algn="l">
              <a:spcBef>
                <a:spcPts val="1200"/>
              </a:spcBef>
              <a:spcAft>
                <a:spcPts val="0"/>
              </a:spcAft>
              <a:buClr>
                <a:srgbClr val="000000"/>
              </a:buClr>
              <a:buSzPts val="1600"/>
              <a:buFont typeface="Arial"/>
              <a:buChar char="●"/>
            </a:pPr>
            <a:r>
              <a:rPr lang="en-US" sz="1600">
                <a:solidFill>
                  <a:srgbClr val="000000"/>
                </a:solidFill>
                <a:latin typeface="Arial"/>
                <a:ea typeface="Arial"/>
                <a:cs typeface="Arial"/>
                <a:sym typeface="Arial"/>
              </a:rPr>
              <a:t>Surfaces: Explorer contract editor + Control Plane policy scaffolding</a:t>
            </a:r>
            <a:br>
              <a:rPr lang="en-US" sz="1600">
                <a:solidFill>
                  <a:srgbClr val="000000"/>
                </a:solidFill>
                <a:latin typeface="Arial"/>
                <a:ea typeface="Arial"/>
                <a:cs typeface="Arial"/>
                <a:sym typeface="Arial"/>
              </a:rPr>
            </a:br>
            <a:endParaRPr sz="1600">
              <a:solidFill>
                <a:srgbClr val="000000"/>
              </a:solidFill>
              <a:latin typeface="Arial"/>
              <a:ea typeface="Arial"/>
              <a:cs typeface="Arial"/>
              <a:sym typeface="Arial"/>
            </a:endParaRPr>
          </a:p>
          <a:p>
            <a:pPr indent="-330200" lvl="0" marL="457200" rtl="0" algn="l">
              <a:spcBef>
                <a:spcPts val="0"/>
              </a:spcBef>
              <a:spcAft>
                <a:spcPts val="0"/>
              </a:spcAft>
              <a:buClr>
                <a:srgbClr val="000000"/>
              </a:buClr>
              <a:buSzPts val="1600"/>
              <a:buFont typeface="Arial"/>
              <a:buChar char="●"/>
            </a:pPr>
            <a:r>
              <a:rPr lang="en-US" sz="1600">
                <a:solidFill>
                  <a:srgbClr val="000000"/>
                </a:solidFill>
                <a:latin typeface="Arial"/>
                <a:ea typeface="Arial"/>
                <a:cs typeface="Arial"/>
                <a:sym typeface="Arial"/>
              </a:rPr>
              <a:t>Features: field meaning/definitions, required/optional, allowed values, thresholds, SLAs, ownership, severity</a:t>
            </a:r>
            <a:endParaRPr sz="1600">
              <a:solidFill>
                <a:srgbClr val="000000"/>
              </a:solidFill>
              <a:latin typeface="Arial"/>
              <a:ea typeface="Arial"/>
              <a:cs typeface="Arial"/>
              <a:sym typeface="Arial"/>
            </a:endParaRPr>
          </a:p>
          <a:p>
            <a:pPr indent="0" lvl="0" marL="0" rtl="0" algn="l">
              <a:spcBef>
                <a:spcPts val="1200"/>
              </a:spcBef>
              <a:spcAft>
                <a:spcPts val="1200"/>
              </a:spcAft>
              <a:buNone/>
            </a:pPr>
            <a:r>
              <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3b279c456e6_0_459"/>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Contract review and promotion</a:t>
            </a:r>
            <a:endParaRPr/>
          </a:p>
        </p:txBody>
      </p:sp>
      <p:sp>
        <p:nvSpPr>
          <p:cNvPr id="160" name="Google Shape;160;g3b279c456e6_0_459"/>
          <p:cNvSpPr txBox="1"/>
          <p:nvPr>
            <p:ph idx="1" type="body"/>
          </p:nvPr>
        </p:nvSpPr>
        <p:spPr>
          <a:xfrm>
            <a:off x="729450" y="2771833"/>
            <a:ext cx="7688700" cy="301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transitions expectations from observational reference to enforceable authority by requiring human review, explicit promotion, and versioned publication of contracts.</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Explorer review workflow + approval history</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per-rule accept/edit/reject, version notes, effective date, rollout scope</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3b279c456e6_0_480"/>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Contract binding to assets and lineage scope</a:t>
            </a:r>
            <a:endParaRPr/>
          </a:p>
        </p:txBody>
      </p:sp>
      <p:sp>
        <p:nvSpPr>
          <p:cNvPr id="166" name="Google Shape;166;g3b279c456e6_0_480"/>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binds published contracts to specific assets and their lineage context, defining exactly where enforcement applies and how impact should be traced.</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Explorer (contract → assets), lineage view, contract trace view</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apply-to (table/view/domain), upstream/downstream coverage, exceptions, environment targeting</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3b279c456e6_0_485"/>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Enforcement surface configuration</a:t>
            </a:r>
            <a:endParaRPr/>
          </a:p>
        </p:txBody>
      </p:sp>
      <p:sp>
        <p:nvSpPr>
          <p:cNvPr id="172" name="Google Shape;172;g3b279c456e6_0_485"/>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600">
                <a:solidFill>
                  <a:srgbClr val="000000"/>
                </a:solidFill>
                <a:latin typeface="Arial"/>
                <a:ea typeface="Arial"/>
                <a:cs typeface="Arial"/>
                <a:sym typeface="Arial"/>
              </a:rPr>
              <a:t>nvariant configures deterministic enforcement surfaces by attaching active contracts to release-time checkpoints, ensuring violations can be detected before deployment.</a:t>
            </a:r>
            <a:endParaRPr sz="1600">
              <a:solidFill>
                <a:srgbClr val="000000"/>
              </a:solidFill>
              <a:latin typeface="Arial"/>
              <a:ea typeface="Arial"/>
              <a:cs typeface="Arial"/>
              <a:sym typeface="Arial"/>
            </a:endParaRPr>
          </a:p>
          <a:p>
            <a:pPr indent="-330200" lvl="0" marL="457200" rtl="0" algn="l">
              <a:spcBef>
                <a:spcPts val="1200"/>
              </a:spcBef>
              <a:spcAft>
                <a:spcPts val="0"/>
              </a:spcAft>
              <a:buClr>
                <a:srgbClr val="000000"/>
              </a:buClr>
              <a:buSzPts val="1600"/>
              <a:buFont typeface="Arial"/>
              <a:buChar char="●"/>
            </a:pPr>
            <a:r>
              <a:rPr lang="en-US" sz="1600">
                <a:solidFill>
                  <a:srgbClr val="000000"/>
                </a:solidFill>
                <a:latin typeface="Arial"/>
                <a:ea typeface="Arial"/>
                <a:cs typeface="Arial"/>
                <a:sym typeface="Arial"/>
              </a:rPr>
              <a:t>Surfaces: Control Plane enforcement policies + CI/CD integrations</a:t>
            </a:r>
            <a:br>
              <a:rPr lang="en-US" sz="1600">
                <a:solidFill>
                  <a:srgbClr val="000000"/>
                </a:solidFill>
                <a:latin typeface="Arial"/>
                <a:ea typeface="Arial"/>
                <a:cs typeface="Arial"/>
                <a:sym typeface="Arial"/>
              </a:rPr>
            </a:br>
            <a:endParaRPr sz="1600">
              <a:solidFill>
                <a:srgbClr val="000000"/>
              </a:solidFill>
              <a:latin typeface="Arial"/>
              <a:ea typeface="Arial"/>
              <a:cs typeface="Arial"/>
              <a:sym typeface="Arial"/>
            </a:endParaRPr>
          </a:p>
          <a:p>
            <a:pPr indent="-330200" lvl="0" marL="457200" rtl="0" algn="l">
              <a:spcBef>
                <a:spcPts val="0"/>
              </a:spcBef>
              <a:spcAft>
                <a:spcPts val="0"/>
              </a:spcAft>
              <a:buClr>
                <a:srgbClr val="000000"/>
              </a:buClr>
              <a:buSzPts val="1600"/>
              <a:buFont typeface="Arial"/>
              <a:buChar char="●"/>
            </a:pPr>
            <a:r>
              <a:rPr lang="en-US" sz="1600">
                <a:solidFill>
                  <a:srgbClr val="000000"/>
                </a:solidFill>
                <a:latin typeface="Arial"/>
                <a:ea typeface="Arial"/>
                <a:cs typeface="Arial"/>
                <a:sym typeface="Arial"/>
              </a:rPr>
              <a:t>Features: “block vs warn,” severity mapping, required checks, allowed break-glass, policy per environment/team</a:t>
            </a:r>
            <a:endParaRPr sz="1600">
              <a:solidFill>
                <a:srgbClr val="000000"/>
              </a:solidFill>
              <a:latin typeface="Arial"/>
              <a:ea typeface="Arial"/>
              <a:cs typeface="Arial"/>
              <a:sym typeface="Arial"/>
            </a:endParaRPr>
          </a:p>
          <a:p>
            <a:pPr indent="0" lvl="0" marL="0" rtl="0" algn="l">
              <a:spcBef>
                <a:spcPts val="1200"/>
              </a:spcBef>
              <a:spcAft>
                <a:spcPts val="1200"/>
              </a:spcAft>
              <a:buNone/>
            </a:pPr>
            <a:r>
              <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3b279c456e6_0_490"/>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Pre-release evaluation</a:t>
            </a:r>
            <a:endParaRPr/>
          </a:p>
        </p:txBody>
      </p:sp>
      <p:sp>
        <p:nvSpPr>
          <p:cNvPr id="178" name="Google Shape;178;g3b279c456e6_0_490"/>
          <p:cNvSpPr txBox="1"/>
          <p:nvPr>
            <p:ph idx="1" type="body"/>
          </p:nvPr>
        </p:nvSpPr>
        <p:spPr>
          <a:xfrm>
            <a:off x="729450" y="2771833"/>
            <a:ext cx="7688700" cy="301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deterministically evaluates proposed schema and semantic changes against active contracts at release time, generating a pass/fail decision with machine-verifiable reasons.</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PR checks, build output, Control Plane “Release Gates,” API responses</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schema compatibility checks, required fields, type changes, semantic thresholds, known-safe evolutions, explicit diffs</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3b279c456e6_0_495"/>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Blocking and developer feedback loop</a:t>
            </a:r>
            <a:endParaRPr/>
          </a:p>
        </p:txBody>
      </p:sp>
      <p:sp>
        <p:nvSpPr>
          <p:cNvPr id="184" name="Google Shape;184;g3b279c456e6_0_495"/>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600">
                <a:solidFill>
                  <a:srgbClr val="000000"/>
                </a:solidFill>
                <a:latin typeface="Arial"/>
                <a:ea typeface="Arial"/>
                <a:cs typeface="Arial"/>
                <a:sym typeface="Arial"/>
              </a:rPr>
              <a:t>nvariant blocks violating releases and emits precise, actionable failure evidence across developer surfaces, enabling fast correction without ambiguity or manual investigation.</a:t>
            </a:r>
            <a:endParaRPr sz="1600">
              <a:solidFill>
                <a:srgbClr val="000000"/>
              </a:solidFill>
              <a:latin typeface="Arial"/>
              <a:ea typeface="Arial"/>
              <a:cs typeface="Arial"/>
              <a:sym typeface="Arial"/>
            </a:endParaRPr>
          </a:p>
          <a:p>
            <a:pPr indent="-330200" lvl="0" marL="457200" rtl="0" algn="l">
              <a:spcBef>
                <a:spcPts val="1200"/>
              </a:spcBef>
              <a:spcAft>
                <a:spcPts val="0"/>
              </a:spcAft>
              <a:buClr>
                <a:srgbClr val="000000"/>
              </a:buClr>
              <a:buSzPts val="1600"/>
              <a:buFont typeface="Arial"/>
              <a:buChar char="●"/>
            </a:pPr>
            <a:r>
              <a:rPr lang="en-US" sz="1600">
                <a:solidFill>
                  <a:srgbClr val="000000"/>
                </a:solidFill>
                <a:latin typeface="Arial"/>
                <a:ea typeface="Arial"/>
                <a:cs typeface="Arial"/>
                <a:sym typeface="Arial"/>
              </a:rPr>
              <a:t>Surfaces: CI logs, PR annotations, command-line output, Control Plane violation detail</a:t>
            </a:r>
            <a:br>
              <a:rPr lang="en-US" sz="1600">
                <a:solidFill>
                  <a:srgbClr val="000000"/>
                </a:solidFill>
                <a:latin typeface="Arial"/>
                <a:ea typeface="Arial"/>
                <a:cs typeface="Arial"/>
                <a:sym typeface="Arial"/>
              </a:rPr>
            </a:br>
            <a:endParaRPr sz="1600">
              <a:solidFill>
                <a:srgbClr val="000000"/>
              </a:solidFill>
              <a:latin typeface="Arial"/>
              <a:ea typeface="Arial"/>
              <a:cs typeface="Arial"/>
              <a:sym typeface="Arial"/>
            </a:endParaRPr>
          </a:p>
          <a:p>
            <a:pPr indent="-330200" lvl="0" marL="457200" rtl="0" algn="l">
              <a:spcBef>
                <a:spcPts val="0"/>
              </a:spcBef>
              <a:spcAft>
                <a:spcPts val="0"/>
              </a:spcAft>
              <a:buClr>
                <a:srgbClr val="000000"/>
              </a:buClr>
              <a:buSzPts val="1600"/>
              <a:buFont typeface="Arial"/>
              <a:buChar char="●"/>
            </a:pPr>
            <a:r>
              <a:rPr lang="en-US" sz="1600">
                <a:solidFill>
                  <a:srgbClr val="000000"/>
                </a:solidFill>
                <a:latin typeface="Arial"/>
                <a:ea typeface="Arial"/>
                <a:cs typeface="Arial"/>
                <a:sym typeface="Arial"/>
              </a:rPr>
              <a:t>Features: violation reason, exact field/rule, expected vs observed, suggested fix, link to contract + lineage</a:t>
            </a:r>
            <a:endParaRPr sz="1600">
              <a:solidFill>
                <a:srgbClr val="000000"/>
              </a:solidFill>
              <a:latin typeface="Arial"/>
              <a:ea typeface="Arial"/>
              <a:cs typeface="Arial"/>
              <a:sym typeface="Arial"/>
            </a:endParaRPr>
          </a:p>
          <a:p>
            <a:pPr indent="0" lvl="0" marL="0" rtl="0" algn="l">
              <a:spcBef>
                <a:spcPts val="1200"/>
              </a:spcBef>
              <a:spcAft>
                <a:spcPts val="1200"/>
              </a:spcAft>
              <a:buNone/>
            </a:pPr>
            <a:r>
              <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3b279c456e6_0_500"/>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Approval to proceed</a:t>
            </a:r>
            <a:endParaRPr/>
          </a:p>
        </p:txBody>
      </p:sp>
      <p:sp>
        <p:nvSpPr>
          <p:cNvPr id="190" name="Google Shape;190;g3b279c456e6_0_500"/>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allows releases to proceed only when checks pass or an authorized human executes a policy-governed override that is recorded for audit and follow-up.</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Control Plane approvals + audit trail</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role-based override, justification required, time-bound exemption, notify stakeholders</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3b279c456e6_0_513"/>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Production execution</a:t>
            </a:r>
            <a:endParaRPr/>
          </a:p>
        </p:txBody>
      </p:sp>
      <p:sp>
        <p:nvSpPr>
          <p:cNvPr id="196" name="Google Shape;196;g3b279c456e6_0_513"/>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allows approved pipelines to run normally in production without inline interception, ensuring governance never becomes a runtime dependency.</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none required; this is an architectural property</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no data mutation, no inline proxying, no performance coupling</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g3b279c456e6_0_679"/>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Problem Statement &amp; Product Positioning</a:t>
            </a:r>
            <a:endParaRPr/>
          </a:p>
        </p:txBody>
      </p:sp>
      <p:sp>
        <p:nvSpPr>
          <p:cNvPr id="92" name="Google Shape;92;g3b279c456e6_0_679"/>
          <p:cNvSpPr txBox="1"/>
          <p:nvPr>
            <p:ph idx="1" type="body"/>
          </p:nvPr>
        </p:nvSpPr>
        <p:spPr>
          <a:xfrm>
            <a:off x="729450" y="2415450"/>
            <a:ext cx="7934700" cy="32148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US" sz="1800">
                <a:solidFill>
                  <a:srgbClr val="000000"/>
                </a:solidFill>
                <a:latin typeface="Arial"/>
                <a:ea typeface="Arial"/>
                <a:cs typeface="Arial"/>
                <a:sym typeface="Arial"/>
              </a:rPr>
              <a:t>Most data failures and bugs are not caused by broken pipelines. They are caused by broken assumptions.</a:t>
            </a:r>
            <a:endParaRPr sz="1800">
              <a:solidFill>
                <a:srgbClr val="000000"/>
              </a:solidFill>
              <a:latin typeface="Arial"/>
              <a:ea typeface="Arial"/>
              <a:cs typeface="Arial"/>
              <a:sym typeface="Arial"/>
            </a:endParaRPr>
          </a:p>
          <a:p>
            <a:pPr indent="0" lvl="0" marL="0" rtl="0" algn="l">
              <a:spcBef>
                <a:spcPts val="1200"/>
              </a:spcBef>
              <a:spcAft>
                <a:spcPts val="0"/>
              </a:spcAft>
              <a:buNone/>
            </a:pPr>
            <a:r>
              <a:rPr lang="en-US" sz="1800">
                <a:solidFill>
                  <a:srgbClr val="000000"/>
                </a:solidFill>
                <a:latin typeface="Arial"/>
                <a:ea typeface="Arial"/>
                <a:cs typeface="Arial"/>
                <a:sym typeface="Arial"/>
              </a:rPr>
              <a:t>nvariant exists because data systems silently allow assumptions to drift; about schemas, semantic meanings, thresholds, and expectations, until something breaks in production.</a:t>
            </a:r>
            <a:endParaRPr sz="1800">
              <a:solidFill>
                <a:srgbClr val="000000"/>
              </a:solidFill>
              <a:latin typeface="Arial"/>
              <a:ea typeface="Arial"/>
              <a:cs typeface="Arial"/>
              <a:sym typeface="Arial"/>
            </a:endParaRPr>
          </a:p>
          <a:p>
            <a:pPr indent="0" lvl="0" marL="0" rtl="0" algn="l">
              <a:spcBef>
                <a:spcPts val="1200"/>
              </a:spcBef>
              <a:spcAft>
                <a:spcPts val="0"/>
              </a:spcAft>
              <a:buNone/>
            </a:pPr>
            <a:r>
              <a:rPr lang="en-US" sz="1800">
                <a:solidFill>
                  <a:srgbClr val="000000"/>
                </a:solidFill>
                <a:latin typeface="Arial"/>
                <a:ea typeface="Arial"/>
                <a:cs typeface="Arial"/>
                <a:sym typeface="Arial"/>
              </a:rPr>
              <a:t>When it breaks, teams discover the problem after impact has already occurred.</a:t>
            </a:r>
            <a:endParaRPr sz="1800">
              <a:solidFill>
                <a:srgbClr val="000000"/>
              </a:solidFill>
              <a:latin typeface="Arial"/>
              <a:ea typeface="Arial"/>
              <a:cs typeface="Arial"/>
              <a:sym typeface="Arial"/>
            </a:endParaRPr>
          </a:p>
          <a:p>
            <a:pPr indent="0" lvl="0" marL="0" rtl="0" algn="l">
              <a:spcBef>
                <a:spcPts val="1200"/>
              </a:spcBef>
              <a:spcAft>
                <a:spcPts val="0"/>
              </a:spcAft>
              <a:buNone/>
            </a:pPr>
            <a:r>
              <a:rPr lang="en-US" sz="1800">
                <a:solidFill>
                  <a:srgbClr val="000000"/>
                </a:solidFill>
                <a:latin typeface="Arial"/>
                <a:ea typeface="Arial"/>
                <a:cs typeface="Arial"/>
                <a:sym typeface="Arial"/>
              </a:rPr>
              <a:t>nvariant is designed to stop that.</a:t>
            </a:r>
            <a:endParaRPr sz="1800">
              <a:solidFill>
                <a:srgbClr val="000000"/>
              </a:solidFill>
              <a:latin typeface="Arial"/>
              <a:ea typeface="Arial"/>
              <a:cs typeface="Arial"/>
              <a:sym typeface="Arial"/>
            </a:endParaRPr>
          </a:p>
          <a:p>
            <a:pPr indent="0" lvl="0" marL="0" rtl="0" algn="l">
              <a:spcBef>
                <a:spcPts val="1200"/>
              </a:spcBef>
              <a:spcAft>
                <a:spcPts val="1200"/>
              </a:spcAft>
              <a:buNone/>
            </a:pPr>
            <a:r>
              <a:rPr lang="en-US" sz="1800">
                <a:solidFill>
                  <a:srgbClr val="000000"/>
                </a:solidFill>
                <a:latin typeface="Arial"/>
                <a:ea typeface="Arial"/>
                <a:cs typeface="Arial"/>
                <a:sym typeface="Arial"/>
              </a:rPr>
              <a:t>Data Contracts exist in every modern-day organization as static, often stale documents. nvariant promotes these resources to living organisms. </a:t>
            </a:r>
            <a:endParaRPr sz="180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3b279c456e6_0_518"/>
          <p:cNvSpPr txBox="1"/>
          <p:nvPr>
            <p:ph type="title"/>
          </p:nvPr>
        </p:nvSpPr>
        <p:spPr>
          <a:xfrm>
            <a:off x="729450" y="1758200"/>
            <a:ext cx="7688700" cy="71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US"/>
              <a:t>Continuous production observation (post-release monitoring)</a:t>
            </a:r>
            <a:endParaRPr/>
          </a:p>
        </p:txBody>
      </p:sp>
      <p:sp>
        <p:nvSpPr>
          <p:cNvPr id="202" name="Google Shape;202;g3b279c456e6_0_518"/>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continuously observes post-deployment data behavior by collecting time-indexed behavioral metadata, enabling detection of semantic shifts without enforcing or mutating production data.</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Explorer monitoring views, Control Plane signals</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rolling windows, trend baselines, stability scoring, seasonality awareness (where configured)</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3b279c456e6_0_523"/>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Drift detection and classification</a:t>
            </a:r>
            <a:endParaRPr/>
          </a:p>
        </p:txBody>
      </p:sp>
      <p:sp>
        <p:nvSpPr>
          <p:cNvPr id="208" name="Google Shape;208;g3b279c456e6_0_523"/>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identifies and quantifies deviations between observed behavior and contractual expectations, classifying drift into explainable signal types rather than automatic production punishment.</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Explorer “Signals/Drift,” alert channels (if configured)</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drift types (range shift, null surge, category explosion, distribution skew, freshness drop), severity, confidence, start time</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3b279c456e6_0_534"/>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Lineage attribution</a:t>
            </a:r>
            <a:endParaRPr/>
          </a:p>
        </p:txBody>
      </p:sp>
      <p:sp>
        <p:nvSpPr>
          <p:cNvPr id="214" name="Google Shape;214;g3b279c456e6_0_534"/>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traces deviations across lineage to identify likely origin points and downstream blast radius, connecting behavioral change to the pipelines and assets that propagate it.</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Explorer lineage graph + contract trace</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upstream change correlation, propagation mapping, impacted consumers, “first bad node” hypothesis</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3b279c456e6_0_539"/>
          <p:cNvSpPr txBox="1"/>
          <p:nvPr>
            <p:ph type="title"/>
          </p:nvPr>
        </p:nvSpPr>
        <p:spPr>
          <a:xfrm>
            <a:off x="729450" y="1758200"/>
            <a:ext cx="7688700" cy="71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US"/>
              <a:t>Human triage and decision (bug vs intended change)</a:t>
            </a:r>
            <a:endParaRPr/>
          </a:p>
        </p:txBody>
      </p:sp>
      <p:sp>
        <p:nvSpPr>
          <p:cNvPr id="220" name="Google Shape;220;g3b279c456e6_0_539"/>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centralizes evidence so humans can decide whether a detected drift is a defect to fix, an acceptable evolution to codify, or a temporary anomaly to ignore.</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Explorer signal detail + collaboration hooks</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assign owner, annotate, link incident/ticket, snooze/ack, escalation policies</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3b279c456e6_0_544"/>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Remediation path</a:t>
            </a:r>
            <a:endParaRPr/>
          </a:p>
        </p:txBody>
      </p:sp>
      <p:sp>
        <p:nvSpPr>
          <p:cNvPr id="226" name="Google Shape;226;g3b279c456e6_0_544"/>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800">
                <a:solidFill>
                  <a:srgbClr val="000000"/>
                </a:solidFill>
                <a:latin typeface="Arial"/>
                <a:ea typeface="Arial"/>
                <a:cs typeface="Arial"/>
                <a:sym typeface="Arial"/>
              </a:rPr>
              <a:t>nvariant supports remediation by pinpointing the violating rule and the responsible upstream change, enabling teams to correct pipelines or revert releases with minimal guesswork.</a:t>
            </a:r>
            <a:endParaRPr sz="1800">
              <a:solidFill>
                <a:srgbClr val="000000"/>
              </a:solidFill>
              <a:latin typeface="Arial"/>
              <a:ea typeface="Arial"/>
              <a:cs typeface="Arial"/>
              <a:sym typeface="Arial"/>
            </a:endParaRPr>
          </a:p>
          <a:p>
            <a:pPr indent="-342900" lvl="0" marL="457200" rtl="0" algn="l">
              <a:spcBef>
                <a:spcPts val="1200"/>
              </a:spcBef>
              <a:spcAft>
                <a:spcPts val="0"/>
              </a:spcAft>
              <a:buClr>
                <a:srgbClr val="000000"/>
              </a:buClr>
              <a:buSzPts val="1800"/>
              <a:buFont typeface="Arial"/>
              <a:buChar char="●"/>
            </a:pPr>
            <a:r>
              <a:rPr lang="en-US" sz="1800">
                <a:solidFill>
                  <a:srgbClr val="000000"/>
                </a:solidFill>
                <a:latin typeface="Arial"/>
                <a:ea typeface="Arial"/>
                <a:cs typeface="Arial"/>
                <a:sym typeface="Arial"/>
              </a:rPr>
              <a:t>Surfaces: Explorer + enforcement logs + developer tooling links</a:t>
            </a:r>
            <a:br>
              <a:rPr lang="en-US" sz="1800">
                <a:solidFill>
                  <a:srgbClr val="000000"/>
                </a:solidFill>
                <a:latin typeface="Arial"/>
                <a:ea typeface="Arial"/>
                <a:cs typeface="Arial"/>
                <a:sym typeface="Arial"/>
              </a:rPr>
            </a:b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en-US" sz="1800">
                <a:solidFill>
                  <a:srgbClr val="000000"/>
                </a:solidFill>
                <a:latin typeface="Arial"/>
                <a:ea typeface="Arial"/>
                <a:cs typeface="Arial"/>
                <a:sym typeface="Arial"/>
              </a:rPr>
              <a:t>Features: “what changed” diffing, before/after comparisons, reproducible evidence for PRs</a:t>
            </a:r>
            <a:endParaRPr sz="1800">
              <a:solidFill>
                <a:srgbClr val="000000"/>
              </a:solidFill>
              <a:latin typeface="Arial"/>
              <a:ea typeface="Arial"/>
              <a:cs typeface="Arial"/>
              <a:sym typeface="Arial"/>
            </a:endParaRPr>
          </a:p>
          <a:p>
            <a:pPr indent="0" lvl="0" marL="0" rtl="0" algn="l">
              <a:spcBef>
                <a:spcPts val="1200"/>
              </a:spcBef>
              <a:spcAft>
                <a:spcPts val="1200"/>
              </a:spcAft>
              <a:buNone/>
            </a:pPr>
            <a:r>
              <a:t/>
            </a:r>
            <a:endParaRPr sz="2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3b279c456e6_0_555"/>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Evolution path</a:t>
            </a:r>
            <a:endParaRPr/>
          </a:p>
        </p:txBody>
      </p:sp>
      <p:sp>
        <p:nvSpPr>
          <p:cNvPr id="232" name="Google Shape;232;g3b279c456e6_0_555"/>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proposes contract updates when deviations are sustained and intentional, generating human-reviewable diffs that preserve intent while reflecting the new operational reality.</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Explorer “Proposed updates”</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suggested threshold changes, new allowed values, new columns, deprecations, phased rollout notes</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g3b279c456e6_0_560"/>
          <p:cNvSpPr txBox="1"/>
          <p:nvPr>
            <p:ph type="title"/>
          </p:nvPr>
        </p:nvSpPr>
        <p:spPr>
          <a:xfrm>
            <a:off x="729450" y="1758200"/>
            <a:ext cx="7688700" cy="71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US"/>
              <a:t>Human approval and versioned contract evolution</a:t>
            </a:r>
            <a:endParaRPr/>
          </a:p>
        </p:txBody>
      </p:sp>
      <p:sp>
        <p:nvSpPr>
          <p:cNvPr id="238" name="Google Shape;238;g3b279c456e6_0_560"/>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evolves contracts only through explicit human approval, publishing a new version with traceable rationale and a controlled effective scope.</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Explorer approvals + version history</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versioning, changelogs, effective dates, rollback to prior contract, partial adoption</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3b279c456e6_0_565"/>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Future enforcement</a:t>
            </a:r>
            <a:endParaRPr/>
          </a:p>
        </p:txBody>
      </p:sp>
      <p:sp>
        <p:nvSpPr>
          <p:cNvPr id="244" name="Google Shape;244;g3b279c456e6_0_565"/>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feeds approved contract versions back into enforcement surfaces, ensuring the next release is evaluated against the newly ratified expectations.</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Control Plane policies + CI/CD gates</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automatic gate update to latest approved contract, environment-by-environment rollo</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g3b279c456e6_0_576"/>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Audit, reporting, and governance</a:t>
            </a:r>
            <a:endParaRPr/>
          </a:p>
        </p:txBody>
      </p:sp>
      <p:sp>
        <p:nvSpPr>
          <p:cNvPr id="250" name="Google Shape;250;g3b279c456e6_0_576"/>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maintains an immutable audit trail of contracts, violations, overrides, approvals, and evolutions, enabling governance reporting without relying on tribal knowledge.</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Control Plane audit logs + reporting exports</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who approved what, when it took effect, which releases were blocked/overridden, evidence retention</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3b279c456e6_0_464"/>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ML Advisory</a:t>
            </a:r>
            <a:endParaRPr/>
          </a:p>
        </p:txBody>
      </p:sp>
      <p:sp>
        <p:nvSpPr>
          <p:cNvPr id="256" name="Google Shape;256;g3b279c456e6_0_464"/>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900">
                <a:latin typeface="Arial"/>
                <a:ea typeface="Arial"/>
                <a:cs typeface="Arial"/>
                <a:sym typeface="Arial"/>
              </a:rPr>
              <a:t>nvariant applies machine learning as an advisory layer that analyzes observed metadata over time to surface likely anomalies, propose contract drafts, and prioritize human attention without ever exercising enforcement authority.</a:t>
            </a:r>
            <a:endParaRPr sz="19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g3b279c456e6_0_419"/>
          <p:cNvSpPr txBox="1"/>
          <p:nvPr>
            <p:ph type="title"/>
          </p:nvPr>
        </p:nvSpPr>
        <p:spPr>
          <a:xfrm>
            <a:off x="727650" y="8654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Architectural Map</a:t>
            </a:r>
            <a:endParaRPr/>
          </a:p>
        </p:txBody>
      </p:sp>
      <p:sp>
        <p:nvSpPr>
          <p:cNvPr id="98" name="Google Shape;98;g3b279c456e6_0_419"/>
          <p:cNvSpPr txBox="1"/>
          <p:nvPr>
            <p:ph idx="1" type="body"/>
          </p:nvPr>
        </p:nvSpPr>
        <p:spPr>
          <a:xfrm>
            <a:off x="306300" y="5573875"/>
            <a:ext cx="8837700" cy="1227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500">
                <a:solidFill>
                  <a:schemeClr val="dk2"/>
                </a:solidFill>
                <a:latin typeface="Arial"/>
                <a:ea typeface="Arial"/>
                <a:cs typeface="Arial"/>
                <a:sym typeface="Arial"/>
              </a:rPr>
              <a:t>nvariant is composed of a contract authority, a deterministic enforcement engine, a passive observability layer, an advisory ML system, and a human-centric explorer and control plane that together close the loop between intent, behavior, and governance.</a:t>
            </a:r>
            <a:endParaRPr sz="1800">
              <a:solidFill>
                <a:schemeClr val="dk2"/>
              </a:solidFill>
              <a:latin typeface="Arial"/>
              <a:ea typeface="Arial"/>
              <a:cs typeface="Arial"/>
              <a:sym typeface="Arial"/>
            </a:endParaRPr>
          </a:p>
        </p:txBody>
      </p:sp>
      <p:pic>
        <p:nvPicPr>
          <p:cNvPr id="99" name="Google Shape;99;g3b279c456e6_0_419" title="Nvariant v1 architecture flowchart (1).png"/>
          <p:cNvPicPr preferRelativeResize="0"/>
          <p:nvPr/>
        </p:nvPicPr>
        <p:blipFill rotWithShape="1">
          <a:blip r:embed="rId3">
            <a:alphaModFix/>
          </a:blip>
          <a:srcRect b="16065" l="0" r="0" t="0"/>
          <a:stretch/>
        </p:blipFill>
        <p:spPr>
          <a:xfrm>
            <a:off x="1279925" y="1790750"/>
            <a:ext cx="6382426" cy="357147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g3b279c456e6_0_592"/>
          <p:cNvSpPr txBox="1"/>
          <p:nvPr>
            <p:ph type="title"/>
          </p:nvPr>
        </p:nvSpPr>
        <p:spPr>
          <a:xfrm>
            <a:off x="729450" y="1763267"/>
            <a:ext cx="7688400" cy="202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Subsystems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3b279c456e6_0_697"/>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Language Inventory</a:t>
            </a:r>
            <a:endParaRPr/>
          </a:p>
        </p:txBody>
      </p:sp>
      <p:graphicFrame>
        <p:nvGraphicFramePr>
          <p:cNvPr id="267" name="Google Shape;267;g3b279c456e6_0_697"/>
          <p:cNvGraphicFramePr/>
          <p:nvPr/>
        </p:nvGraphicFramePr>
        <p:xfrm>
          <a:off x="1375850" y="2528425"/>
          <a:ext cx="3000000" cy="3000000"/>
        </p:xfrm>
        <a:graphic>
          <a:graphicData uri="http://schemas.openxmlformats.org/drawingml/2006/table">
            <a:tbl>
              <a:tblPr>
                <a:noFill/>
                <a:tableStyleId>{DBC03545-1D9A-46C4-9A6B-F78B760BC8B9}</a:tableStyleId>
              </a:tblPr>
              <a:tblGrid>
                <a:gridCol w="3091750"/>
                <a:gridCol w="3091750"/>
              </a:tblGrid>
              <a:tr h="341525">
                <a:tc>
                  <a:txBody>
                    <a:bodyPr/>
                    <a:lstStyle/>
                    <a:p>
                      <a:pPr indent="0" lvl="0" marL="0" rtl="0" algn="l">
                        <a:spcBef>
                          <a:spcPts val="0"/>
                        </a:spcBef>
                        <a:spcAft>
                          <a:spcPts val="0"/>
                        </a:spcAft>
                        <a:buNone/>
                      </a:pPr>
                      <a:r>
                        <a:rPr b="1" lang="en-US" sz="1200">
                          <a:latin typeface="Calibri"/>
                          <a:ea typeface="Calibri"/>
                          <a:cs typeface="Calibri"/>
                          <a:sym typeface="Calibri"/>
                        </a:rPr>
                        <a:t>Language / Format</a:t>
                      </a:r>
                      <a:endParaRPr b="1" sz="1200">
                        <a:latin typeface="Calibri"/>
                        <a:ea typeface="Calibri"/>
                        <a:cs typeface="Calibri"/>
                        <a:sym typeface="Calibri"/>
                      </a:endParaRPr>
                    </a:p>
                  </a:txBody>
                  <a:tcPr marT="9525" marB="91425" marR="9525" marL="9525" anchor="b">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b="1" lang="en-US" sz="1200">
                          <a:latin typeface="Calibri"/>
                          <a:ea typeface="Calibri"/>
                          <a:cs typeface="Calibri"/>
                          <a:sym typeface="Calibri"/>
                        </a:rPr>
                        <a:t>Where</a:t>
                      </a:r>
                      <a:endParaRPr b="1" sz="1200">
                        <a:latin typeface="Calibri"/>
                        <a:ea typeface="Calibri"/>
                        <a:cs typeface="Calibri"/>
                        <a:sym typeface="Calibri"/>
                      </a:endParaRPr>
                    </a:p>
                  </a:txBody>
                  <a:tcPr marT="9525" marB="91425" marR="9525" marL="9525" anchor="b">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D9D9D9"/>
                    </a:solidFill>
                  </a:tcPr>
                </a:tc>
              </a:tr>
              <a:tr h="746225">
                <a:tc>
                  <a:txBody>
                    <a:bodyPr/>
                    <a:lstStyle/>
                    <a:p>
                      <a:pPr indent="0" lvl="0" marL="0" rtl="0" algn="l">
                        <a:spcBef>
                          <a:spcPts val="0"/>
                        </a:spcBef>
                        <a:spcAft>
                          <a:spcPts val="0"/>
                        </a:spcAft>
                        <a:buNone/>
                      </a:pPr>
                      <a:r>
                        <a:rPr lang="en-US" sz="1200">
                          <a:latin typeface="Calibri"/>
                          <a:ea typeface="Calibri"/>
                          <a:cs typeface="Calibri"/>
                          <a:sym typeface="Calibri"/>
                        </a:rPr>
                        <a:t>TypeScript</a:t>
                      </a:r>
                      <a:endParaRPr sz="1200">
                        <a:latin typeface="Calibri"/>
                        <a:ea typeface="Calibri"/>
                        <a:cs typeface="Calibri"/>
                        <a:sym typeface="Calibri"/>
                      </a:endParaRPr>
                    </a:p>
                  </a:txBody>
                  <a:tcPr marT="9525" marB="91425" marR="9525" marL="9525" anchor="b">
                    <a:lnT cap="flat" cmpd="sng" w="9525">
                      <a:solidFill>
                        <a:srgbClr val="D9D9D9"/>
                      </a:solidFill>
                      <a:prstDash val="solid"/>
                      <a:round/>
                      <a:headEnd len="sm" w="sm" type="none"/>
                      <a:tailEnd len="sm" w="sm" type="none"/>
                    </a:lnT>
                  </a:tcPr>
                </a:tc>
                <a:tc>
                  <a:txBody>
                    <a:bodyPr/>
                    <a:lstStyle/>
                    <a:p>
                      <a:pPr indent="0" lvl="0" marL="0" rtl="0" algn="l">
                        <a:spcBef>
                          <a:spcPts val="0"/>
                        </a:spcBef>
                        <a:spcAft>
                          <a:spcPts val="0"/>
                        </a:spcAft>
                        <a:buNone/>
                      </a:pPr>
                      <a:r>
                        <a:rPr lang="en-US" sz="1200">
                          <a:latin typeface="Calibri"/>
                          <a:ea typeface="Calibri"/>
                          <a:cs typeface="Calibri"/>
                          <a:sym typeface="Calibri"/>
                        </a:rPr>
                        <a:t>UI, backend, enforcement, observability, ML advisory</a:t>
                      </a:r>
                      <a:endParaRPr sz="1200">
                        <a:latin typeface="Calibri"/>
                        <a:ea typeface="Calibri"/>
                        <a:cs typeface="Calibri"/>
                        <a:sym typeface="Calibri"/>
                      </a:endParaRPr>
                    </a:p>
                  </a:txBody>
                  <a:tcPr marT="9525" marB="91425" marR="9525" marL="9525" anchor="b">
                    <a:lnT cap="flat" cmpd="sng" w="9525">
                      <a:solidFill>
                        <a:srgbClr val="D9D9D9"/>
                      </a:solidFill>
                      <a:prstDash val="solid"/>
                      <a:round/>
                      <a:headEnd len="sm" w="sm" type="none"/>
                      <a:tailEnd len="sm" w="sm" type="none"/>
                    </a:lnT>
                  </a:tcPr>
                </a:tc>
              </a:tr>
              <a:tr h="341525">
                <a:tc>
                  <a:txBody>
                    <a:bodyPr/>
                    <a:lstStyle/>
                    <a:p>
                      <a:pPr indent="0" lvl="0" marL="0" rtl="0" algn="l">
                        <a:spcBef>
                          <a:spcPts val="0"/>
                        </a:spcBef>
                        <a:spcAft>
                          <a:spcPts val="0"/>
                        </a:spcAft>
                        <a:buNone/>
                      </a:pPr>
                      <a:r>
                        <a:rPr lang="en-US" sz="1200">
                          <a:latin typeface="Calibri"/>
                          <a:ea typeface="Calibri"/>
                          <a:cs typeface="Calibri"/>
                          <a:sym typeface="Calibri"/>
                        </a:rPr>
                        <a:t>JavaScript (runtime)</a:t>
                      </a:r>
                      <a:endParaRPr sz="1200">
                        <a:latin typeface="Calibri"/>
                        <a:ea typeface="Calibri"/>
                        <a:cs typeface="Calibri"/>
                        <a:sym typeface="Calibri"/>
                      </a:endParaRPr>
                    </a:p>
                  </a:txBody>
                  <a:tcPr marT="9525" marB="91425" marR="9525" marL="9525" anchor="b"/>
                </a:tc>
                <a:tc>
                  <a:txBody>
                    <a:bodyPr/>
                    <a:lstStyle/>
                    <a:p>
                      <a:pPr indent="0" lvl="0" marL="0" rtl="0" algn="l">
                        <a:spcBef>
                          <a:spcPts val="0"/>
                        </a:spcBef>
                        <a:spcAft>
                          <a:spcPts val="0"/>
                        </a:spcAft>
                        <a:buNone/>
                      </a:pPr>
                      <a:r>
                        <a:rPr lang="en-US" sz="1200">
                          <a:latin typeface="Calibri"/>
                          <a:ea typeface="Calibri"/>
                          <a:cs typeface="Calibri"/>
                          <a:sym typeface="Calibri"/>
                        </a:rPr>
                        <a:t>Node.js runtime</a:t>
                      </a:r>
                      <a:endParaRPr sz="1200">
                        <a:latin typeface="Calibri"/>
                        <a:ea typeface="Calibri"/>
                        <a:cs typeface="Calibri"/>
                        <a:sym typeface="Calibri"/>
                      </a:endParaRPr>
                    </a:p>
                  </a:txBody>
                  <a:tcPr marT="9525" marB="91425" marR="9525" marL="9525" anchor="b"/>
                </a:tc>
              </a:tr>
              <a:tr h="418350">
                <a:tc>
                  <a:txBody>
                    <a:bodyPr/>
                    <a:lstStyle/>
                    <a:p>
                      <a:pPr indent="0" lvl="0" marL="0" rtl="0" algn="l">
                        <a:spcBef>
                          <a:spcPts val="0"/>
                        </a:spcBef>
                        <a:spcAft>
                          <a:spcPts val="0"/>
                        </a:spcAft>
                        <a:buNone/>
                      </a:pPr>
                      <a:r>
                        <a:rPr lang="en-US" sz="1200">
                          <a:latin typeface="Calibri"/>
                          <a:ea typeface="Calibri"/>
                          <a:cs typeface="Calibri"/>
                          <a:sym typeface="Calibri"/>
                        </a:rPr>
                        <a:t>SQL</a:t>
                      </a:r>
                      <a:endParaRPr sz="1200">
                        <a:latin typeface="Calibri"/>
                        <a:ea typeface="Calibri"/>
                        <a:cs typeface="Calibri"/>
                        <a:sym typeface="Calibri"/>
                      </a:endParaRPr>
                    </a:p>
                  </a:txBody>
                  <a:tcPr marT="9525" marB="91425" marR="9525" marL="9525" anchor="b"/>
                </a:tc>
                <a:tc>
                  <a:txBody>
                    <a:bodyPr/>
                    <a:lstStyle/>
                    <a:p>
                      <a:pPr indent="0" lvl="0" marL="0" rtl="0" algn="l">
                        <a:spcBef>
                          <a:spcPts val="0"/>
                        </a:spcBef>
                        <a:spcAft>
                          <a:spcPts val="0"/>
                        </a:spcAft>
                        <a:buNone/>
                      </a:pPr>
                      <a:r>
                        <a:rPr lang="en-US" sz="1200">
                          <a:latin typeface="Calibri"/>
                          <a:ea typeface="Calibri"/>
                          <a:cs typeface="Calibri"/>
                          <a:sym typeface="Calibri"/>
                        </a:rPr>
                        <a:t>Postgres + warehouse checks</a:t>
                      </a:r>
                      <a:endParaRPr sz="1200">
                        <a:latin typeface="Calibri"/>
                        <a:ea typeface="Calibri"/>
                        <a:cs typeface="Calibri"/>
                        <a:sym typeface="Calibri"/>
                      </a:endParaRPr>
                    </a:p>
                  </a:txBody>
                  <a:tcPr marT="9525" marB="91425" marR="9525" marL="9525" anchor="b"/>
                </a:tc>
              </a:tr>
              <a:tr h="418350">
                <a:tc>
                  <a:txBody>
                    <a:bodyPr/>
                    <a:lstStyle/>
                    <a:p>
                      <a:pPr indent="0" lvl="0" marL="0" rtl="0" algn="l">
                        <a:spcBef>
                          <a:spcPts val="0"/>
                        </a:spcBef>
                        <a:spcAft>
                          <a:spcPts val="0"/>
                        </a:spcAft>
                        <a:buNone/>
                      </a:pPr>
                      <a:r>
                        <a:rPr lang="en-US" sz="1200">
                          <a:latin typeface="Calibri"/>
                          <a:ea typeface="Calibri"/>
                          <a:cs typeface="Calibri"/>
                          <a:sym typeface="Calibri"/>
                        </a:rPr>
                        <a:t>React</a:t>
                      </a:r>
                      <a:endParaRPr sz="1200">
                        <a:latin typeface="Calibri"/>
                        <a:ea typeface="Calibri"/>
                        <a:cs typeface="Calibri"/>
                        <a:sym typeface="Calibri"/>
                      </a:endParaRPr>
                    </a:p>
                  </a:txBody>
                  <a:tcPr marT="9525" marB="91425" marR="9525" marL="9525" anchor="b"/>
                </a:tc>
                <a:tc>
                  <a:txBody>
                    <a:bodyPr/>
                    <a:lstStyle/>
                    <a:p>
                      <a:pPr indent="0" lvl="0" marL="0" rtl="0" algn="l">
                        <a:spcBef>
                          <a:spcPts val="0"/>
                        </a:spcBef>
                        <a:spcAft>
                          <a:spcPts val="0"/>
                        </a:spcAft>
                        <a:buNone/>
                      </a:pPr>
                      <a:r>
                        <a:rPr lang="en-US" sz="1200">
                          <a:latin typeface="Calibri"/>
                          <a:ea typeface="Calibri"/>
                          <a:cs typeface="Calibri"/>
                          <a:sym typeface="Calibri"/>
                        </a:rPr>
                        <a:t>Control Plane + Explorer</a:t>
                      </a:r>
                      <a:endParaRPr sz="1200">
                        <a:latin typeface="Calibri"/>
                        <a:ea typeface="Calibri"/>
                        <a:cs typeface="Calibri"/>
                        <a:sym typeface="Calibri"/>
                      </a:endParaRPr>
                    </a:p>
                  </a:txBody>
                  <a:tcPr marT="9525" marB="91425" marR="9525" marL="9525" anchor="b"/>
                </a:tc>
              </a:tr>
              <a:tr h="418350">
                <a:tc>
                  <a:txBody>
                    <a:bodyPr/>
                    <a:lstStyle/>
                    <a:p>
                      <a:pPr indent="0" lvl="0" marL="0" rtl="0" algn="l">
                        <a:spcBef>
                          <a:spcPts val="0"/>
                        </a:spcBef>
                        <a:spcAft>
                          <a:spcPts val="0"/>
                        </a:spcAft>
                        <a:buNone/>
                      </a:pPr>
                      <a:r>
                        <a:rPr lang="en-US" sz="1200">
                          <a:latin typeface="Calibri"/>
                          <a:ea typeface="Calibri"/>
                          <a:cs typeface="Calibri"/>
                          <a:sym typeface="Calibri"/>
                        </a:rPr>
                        <a:t>YAML</a:t>
                      </a:r>
                      <a:endParaRPr sz="1200">
                        <a:latin typeface="Calibri"/>
                        <a:ea typeface="Calibri"/>
                        <a:cs typeface="Calibri"/>
                        <a:sym typeface="Calibri"/>
                      </a:endParaRPr>
                    </a:p>
                  </a:txBody>
                  <a:tcPr marT="9525" marB="91425" marR="9525" marL="9525" anchor="b"/>
                </a:tc>
                <a:tc>
                  <a:txBody>
                    <a:bodyPr/>
                    <a:lstStyle/>
                    <a:p>
                      <a:pPr indent="0" lvl="0" marL="0" rtl="0" algn="l">
                        <a:spcBef>
                          <a:spcPts val="0"/>
                        </a:spcBef>
                        <a:spcAft>
                          <a:spcPts val="0"/>
                        </a:spcAft>
                        <a:buNone/>
                      </a:pPr>
                      <a:r>
                        <a:rPr lang="en-US" sz="1200">
                          <a:latin typeface="Calibri"/>
                          <a:ea typeface="Calibri"/>
                          <a:cs typeface="Calibri"/>
                          <a:sym typeface="Calibri"/>
                        </a:rPr>
                        <a:t>Config, contracts, deployment</a:t>
                      </a:r>
                      <a:endParaRPr sz="1200">
                        <a:latin typeface="Calibri"/>
                        <a:ea typeface="Calibri"/>
                        <a:cs typeface="Calibri"/>
                        <a:sym typeface="Calibri"/>
                      </a:endParaRPr>
                    </a:p>
                  </a:txBody>
                  <a:tcPr marT="9525" marB="91425" marR="9525" marL="9525" anchor="b"/>
                </a:tc>
              </a:tr>
              <a:tr h="418350">
                <a:tc>
                  <a:txBody>
                    <a:bodyPr/>
                    <a:lstStyle/>
                    <a:p>
                      <a:pPr indent="0" lvl="0" marL="0" rtl="0" algn="l">
                        <a:spcBef>
                          <a:spcPts val="0"/>
                        </a:spcBef>
                        <a:spcAft>
                          <a:spcPts val="0"/>
                        </a:spcAft>
                        <a:buNone/>
                      </a:pPr>
                      <a:r>
                        <a:rPr lang="en-US" sz="1200">
                          <a:latin typeface="Calibri"/>
                          <a:ea typeface="Calibri"/>
                          <a:cs typeface="Calibri"/>
                          <a:sym typeface="Calibri"/>
                        </a:rPr>
                        <a:t>JSON</a:t>
                      </a:r>
                      <a:endParaRPr sz="1200">
                        <a:latin typeface="Calibri"/>
                        <a:ea typeface="Calibri"/>
                        <a:cs typeface="Calibri"/>
                        <a:sym typeface="Calibri"/>
                      </a:endParaRPr>
                    </a:p>
                  </a:txBody>
                  <a:tcPr marT="9525" marB="91425" marR="9525" marL="9525" anchor="b"/>
                </a:tc>
                <a:tc>
                  <a:txBody>
                    <a:bodyPr/>
                    <a:lstStyle/>
                    <a:p>
                      <a:pPr indent="0" lvl="0" marL="0" rtl="0" algn="l">
                        <a:spcBef>
                          <a:spcPts val="0"/>
                        </a:spcBef>
                        <a:spcAft>
                          <a:spcPts val="0"/>
                        </a:spcAft>
                        <a:buNone/>
                      </a:pPr>
                      <a:r>
                        <a:rPr lang="en-US" sz="1200">
                          <a:latin typeface="Calibri"/>
                          <a:ea typeface="Calibri"/>
                          <a:cs typeface="Calibri"/>
                          <a:sym typeface="Calibri"/>
                        </a:rPr>
                        <a:t>Contracts, proposals, config</a:t>
                      </a:r>
                      <a:endParaRPr sz="1200">
                        <a:latin typeface="Calibri"/>
                        <a:ea typeface="Calibri"/>
                        <a:cs typeface="Calibri"/>
                        <a:sym typeface="Calibri"/>
                      </a:endParaRPr>
                    </a:p>
                  </a:txBody>
                  <a:tcPr marT="9525" marB="91425" marR="9525" marL="9525" anchor="b"/>
                </a:tc>
              </a:tr>
              <a:tr h="341525">
                <a:tc>
                  <a:txBody>
                    <a:bodyPr/>
                    <a:lstStyle/>
                    <a:p>
                      <a:pPr indent="0" lvl="0" marL="0" rtl="0" algn="l">
                        <a:spcBef>
                          <a:spcPts val="0"/>
                        </a:spcBef>
                        <a:spcAft>
                          <a:spcPts val="0"/>
                        </a:spcAft>
                        <a:buNone/>
                      </a:pPr>
                      <a:r>
                        <a:rPr lang="en-US" sz="1200">
                          <a:latin typeface="Calibri"/>
                          <a:ea typeface="Calibri"/>
                          <a:cs typeface="Calibri"/>
                          <a:sym typeface="Calibri"/>
                        </a:rPr>
                        <a:t>Bash</a:t>
                      </a:r>
                      <a:endParaRPr sz="1200">
                        <a:latin typeface="Calibri"/>
                        <a:ea typeface="Calibri"/>
                        <a:cs typeface="Calibri"/>
                        <a:sym typeface="Calibri"/>
                      </a:endParaRPr>
                    </a:p>
                  </a:txBody>
                  <a:tcPr marT="9525" marB="91425" marR="9525" marL="9525" anchor="b"/>
                </a:tc>
                <a:tc>
                  <a:txBody>
                    <a:bodyPr/>
                    <a:lstStyle/>
                    <a:p>
                      <a:pPr indent="0" lvl="0" marL="0" rtl="0" algn="l">
                        <a:spcBef>
                          <a:spcPts val="0"/>
                        </a:spcBef>
                        <a:spcAft>
                          <a:spcPts val="0"/>
                        </a:spcAft>
                        <a:buNone/>
                      </a:pPr>
                      <a:r>
                        <a:rPr lang="en-US" sz="1200">
                          <a:latin typeface="Calibri"/>
                          <a:ea typeface="Calibri"/>
                          <a:cs typeface="Calibri"/>
                          <a:sym typeface="Calibri"/>
                        </a:rPr>
                        <a:t>Ops, e2e, scripts</a:t>
                      </a:r>
                      <a:endParaRPr sz="1200">
                        <a:latin typeface="Calibri"/>
                        <a:ea typeface="Calibri"/>
                        <a:cs typeface="Calibri"/>
                        <a:sym typeface="Calibri"/>
                      </a:endParaRPr>
                    </a:p>
                  </a:txBody>
                  <a:tcPr marT="9525" marB="91425" marR="9525" marL="9525" anchor="b"/>
                </a:tc>
              </a:tr>
              <a:tr h="341525">
                <a:tc>
                  <a:txBody>
                    <a:bodyPr/>
                    <a:lstStyle/>
                    <a:p>
                      <a:pPr indent="0" lvl="0" marL="0" rtl="0" algn="l">
                        <a:spcBef>
                          <a:spcPts val="0"/>
                        </a:spcBef>
                        <a:spcAft>
                          <a:spcPts val="0"/>
                        </a:spcAft>
                        <a:buNone/>
                      </a:pPr>
                      <a:r>
                        <a:rPr lang="en-US" sz="1200">
                          <a:latin typeface="Calibri"/>
                          <a:ea typeface="Calibri"/>
                          <a:cs typeface="Calibri"/>
                          <a:sym typeface="Calibri"/>
                        </a:rPr>
                        <a:t>Dockerfile</a:t>
                      </a:r>
                      <a:endParaRPr sz="1200">
                        <a:latin typeface="Calibri"/>
                        <a:ea typeface="Calibri"/>
                        <a:cs typeface="Calibri"/>
                        <a:sym typeface="Calibri"/>
                      </a:endParaRPr>
                    </a:p>
                  </a:txBody>
                  <a:tcPr marT="9525" marB="91425" marR="9525" marL="9525" anchor="b"/>
                </a:tc>
                <a:tc>
                  <a:txBody>
                    <a:bodyPr/>
                    <a:lstStyle/>
                    <a:p>
                      <a:pPr indent="0" lvl="0" marL="0" rtl="0" algn="l">
                        <a:spcBef>
                          <a:spcPts val="0"/>
                        </a:spcBef>
                        <a:spcAft>
                          <a:spcPts val="0"/>
                        </a:spcAft>
                        <a:buNone/>
                      </a:pPr>
                      <a:r>
                        <a:rPr lang="en-US" sz="1200">
                          <a:latin typeface="Calibri"/>
                          <a:ea typeface="Calibri"/>
                          <a:cs typeface="Calibri"/>
                          <a:sym typeface="Calibri"/>
                        </a:rPr>
                        <a:t>Packaging</a:t>
                      </a:r>
                      <a:endParaRPr sz="1200">
                        <a:latin typeface="Calibri"/>
                        <a:ea typeface="Calibri"/>
                        <a:cs typeface="Calibri"/>
                        <a:sym typeface="Calibri"/>
                      </a:endParaRPr>
                    </a:p>
                  </a:txBody>
                  <a:tcPr marT="9525" marB="91425" marR="9525" marL="9525" anchor="b"/>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g3b279c456e6_0_705"/>
          <p:cNvSpPr txBox="1"/>
          <p:nvPr>
            <p:ph type="title"/>
          </p:nvPr>
        </p:nvSpPr>
        <p:spPr>
          <a:xfrm>
            <a:off x="727650" y="1631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System Legend</a:t>
            </a:r>
            <a:endParaRPr/>
          </a:p>
        </p:txBody>
      </p:sp>
      <p:sp>
        <p:nvSpPr>
          <p:cNvPr id="273" name="Google Shape;273;g3b279c456e6_0_705"/>
          <p:cNvSpPr txBox="1"/>
          <p:nvPr>
            <p:ph idx="1" type="body"/>
          </p:nvPr>
        </p:nvSpPr>
        <p:spPr>
          <a:xfrm>
            <a:off x="673000" y="2257775"/>
            <a:ext cx="3447300" cy="309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b="1" lang="en-US" sz="1317">
                <a:solidFill>
                  <a:srgbClr val="000000"/>
                </a:solidFill>
                <a:latin typeface="Arial"/>
                <a:ea typeface="Arial"/>
                <a:cs typeface="Arial"/>
                <a:sym typeface="Arial"/>
              </a:rPr>
              <a:t>Control Plane</a:t>
            </a:r>
            <a:r>
              <a:rPr lang="en-US" sz="1317">
                <a:solidFill>
                  <a:srgbClr val="000000"/>
                </a:solidFill>
                <a:latin typeface="Arial"/>
                <a:ea typeface="Arial"/>
                <a:cs typeface="Arial"/>
                <a:sym typeface="Arial"/>
              </a:rPr>
              <a:t> = author/review/approve contracts + see violations</a:t>
            </a:r>
            <a:br>
              <a:rPr lang="en-US" sz="1317">
                <a:solidFill>
                  <a:srgbClr val="000000"/>
                </a:solidFill>
                <a:latin typeface="Arial"/>
                <a:ea typeface="Arial"/>
                <a:cs typeface="Arial"/>
                <a:sym typeface="Arial"/>
              </a:rPr>
            </a:br>
            <a:endParaRPr sz="1317">
              <a:solidFill>
                <a:srgbClr val="000000"/>
              </a:solidFill>
              <a:latin typeface="Arial"/>
              <a:ea typeface="Arial"/>
              <a:cs typeface="Arial"/>
              <a:sym typeface="Arial"/>
            </a:endParaRPr>
          </a:p>
          <a:p>
            <a:pPr indent="0" lvl="0" marL="0" rtl="0" algn="l">
              <a:lnSpc>
                <a:spcPct val="95000"/>
              </a:lnSpc>
              <a:spcBef>
                <a:spcPts val="1200"/>
              </a:spcBef>
              <a:spcAft>
                <a:spcPts val="0"/>
              </a:spcAft>
              <a:buSzPts val="1018"/>
              <a:buNone/>
            </a:pPr>
            <a:r>
              <a:rPr b="1" lang="en-US" sz="1317">
                <a:solidFill>
                  <a:srgbClr val="000000"/>
                </a:solidFill>
                <a:latin typeface="Arial"/>
                <a:ea typeface="Arial"/>
                <a:cs typeface="Arial"/>
                <a:sym typeface="Arial"/>
              </a:rPr>
              <a:t>Explorer</a:t>
            </a:r>
            <a:r>
              <a:rPr lang="en-US" sz="1317">
                <a:solidFill>
                  <a:srgbClr val="000000"/>
                </a:solidFill>
                <a:latin typeface="Arial"/>
                <a:ea typeface="Arial"/>
                <a:cs typeface="Arial"/>
                <a:sym typeface="Arial"/>
              </a:rPr>
              <a:t> = browse schemas + lineage + contract trace + context</a:t>
            </a:r>
            <a:br>
              <a:rPr lang="en-US" sz="1317">
                <a:solidFill>
                  <a:srgbClr val="000000"/>
                </a:solidFill>
                <a:latin typeface="Arial"/>
                <a:ea typeface="Arial"/>
                <a:cs typeface="Arial"/>
                <a:sym typeface="Arial"/>
              </a:rPr>
            </a:br>
            <a:endParaRPr sz="1317">
              <a:solidFill>
                <a:srgbClr val="000000"/>
              </a:solidFill>
              <a:latin typeface="Arial"/>
              <a:ea typeface="Arial"/>
              <a:cs typeface="Arial"/>
              <a:sym typeface="Arial"/>
            </a:endParaRPr>
          </a:p>
          <a:p>
            <a:pPr indent="0" lvl="0" marL="0" rtl="0" algn="l">
              <a:lnSpc>
                <a:spcPct val="95000"/>
              </a:lnSpc>
              <a:spcBef>
                <a:spcPts val="1200"/>
              </a:spcBef>
              <a:spcAft>
                <a:spcPts val="0"/>
              </a:spcAft>
              <a:buSzPts val="1018"/>
              <a:buNone/>
            </a:pPr>
            <a:r>
              <a:rPr b="1" lang="en-US" sz="1317">
                <a:solidFill>
                  <a:srgbClr val="000000"/>
                </a:solidFill>
                <a:latin typeface="Arial"/>
                <a:ea typeface="Arial"/>
                <a:cs typeface="Arial"/>
                <a:sym typeface="Arial"/>
              </a:rPr>
              <a:t>Canonical Backend + Postgres</a:t>
            </a:r>
            <a:r>
              <a:rPr lang="en-US" sz="1317">
                <a:solidFill>
                  <a:srgbClr val="000000"/>
                </a:solidFill>
                <a:latin typeface="Arial"/>
                <a:ea typeface="Arial"/>
                <a:cs typeface="Arial"/>
                <a:sym typeface="Arial"/>
              </a:rPr>
              <a:t> = source of truth for versions, approvals, results, audit</a:t>
            </a:r>
            <a:br>
              <a:rPr lang="en-US" sz="1317">
                <a:solidFill>
                  <a:srgbClr val="000000"/>
                </a:solidFill>
                <a:latin typeface="Arial"/>
                <a:ea typeface="Arial"/>
                <a:cs typeface="Arial"/>
                <a:sym typeface="Arial"/>
              </a:rPr>
            </a:br>
            <a:endParaRPr sz="1317">
              <a:solidFill>
                <a:srgbClr val="000000"/>
              </a:solidFill>
              <a:latin typeface="Arial"/>
              <a:ea typeface="Arial"/>
              <a:cs typeface="Arial"/>
              <a:sym typeface="Arial"/>
            </a:endParaRPr>
          </a:p>
          <a:p>
            <a:pPr indent="0" lvl="0" marL="0" rtl="0" algn="l">
              <a:lnSpc>
                <a:spcPct val="95000"/>
              </a:lnSpc>
              <a:spcBef>
                <a:spcPts val="1200"/>
              </a:spcBef>
              <a:spcAft>
                <a:spcPts val="0"/>
              </a:spcAft>
              <a:buSzPts val="1018"/>
              <a:buNone/>
            </a:pPr>
            <a:r>
              <a:rPr b="1" lang="en-US" sz="1317">
                <a:solidFill>
                  <a:srgbClr val="000000"/>
                </a:solidFill>
                <a:latin typeface="Arial"/>
                <a:ea typeface="Arial"/>
                <a:cs typeface="Arial"/>
                <a:sym typeface="Arial"/>
              </a:rPr>
              <a:t>Enforcement</a:t>
            </a:r>
            <a:r>
              <a:rPr lang="en-US" sz="1317">
                <a:solidFill>
                  <a:srgbClr val="000000"/>
                </a:solidFill>
                <a:latin typeface="Arial"/>
                <a:ea typeface="Arial"/>
                <a:cs typeface="Arial"/>
                <a:sym typeface="Arial"/>
              </a:rPr>
              <a:t> = deterministic gate (CI) + deterministic runtime checks (warehouse)</a:t>
            </a:r>
            <a:br>
              <a:rPr lang="en-US" sz="1317">
                <a:solidFill>
                  <a:srgbClr val="000000"/>
                </a:solidFill>
                <a:latin typeface="Arial"/>
                <a:ea typeface="Arial"/>
                <a:cs typeface="Arial"/>
                <a:sym typeface="Arial"/>
              </a:rPr>
            </a:br>
            <a:endParaRPr sz="1317">
              <a:solidFill>
                <a:srgbClr val="000000"/>
              </a:solidFill>
              <a:latin typeface="Arial"/>
              <a:ea typeface="Arial"/>
              <a:cs typeface="Arial"/>
              <a:sym typeface="Arial"/>
            </a:endParaRPr>
          </a:p>
          <a:p>
            <a:pPr indent="0" lvl="0" marL="0" rtl="0" algn="l">
              <a:lnSpc>
                <a:spcPct val="95000"/>
              </a:lnSpc>
              <a:spcBef>
                <a:spcPts val="1200"/>
              </a:spcBef>
              <a:spcAft>
                <a:spcPts val="0"/>
              </a:spcAft>
              <a:buSzPts val="1018"/>
              <a:buNone/>
            </a:pPr>
            <a:r>
              <a:rPr b="1" lang="en-US" sz="1317">
                <a:solidFill>
                  <a:srgbClr val="000000"/>
                </a:solidFill>
                <a:latin typeface="Arial"/>
                <a:ea typeface="Arial"/>
                <a:cs typeface="Arial"/>
                <a:sym typeface="Arial"/>
              </a:rPr>
              <a:t>Observability</a:t>
            </a:r>
            <a:r>
              <a:rPr lang="en-US" sz="1317">
                <a:solidFill>
                  <a:srgbClr val="000000"/>
                </a:solidFill>
                <a:latin typeface="Arial"/>
                <a:ea typeface="Arial"/>
                <a:cs typeface="Arial"/>
                <a:sym typeface="Arial"/>
              </a:rPr>
              <a:t> = continuous monitoring that generates drift/incident signals</a:t>
            </a:r>
            <a:br>
              <a:rPr lang="en-US" sz="1317">
                <a:solidFill>
                  <a:srgbClr val="000000"/>
                </a:solidFill>
                <a:latin typeface="Arial"/>
                <a:ea typeface="Arial"/>
                <a:cs typeface="Arial"/>
                <a:sym typeface="Arial"/>
              </a:rPr>
            </a:br>
            <a:endParaRPr sz="1317">
              <a:solidFill>
                <a:srgbClr val="000000"/>
              </a:solidFill>
              <a:latin typeface="Arial"/>
              <a:ea typeface="Arial"/>
              <a:cs typeface="Arial"/>
              <a:sym typeface="Arial"/>
            </a:endParaRPr>
          </a:p>
          <a:p>
            <a:pPr indent="0" lvl="0" marL="0" rtl="0" algn="l">
              <a:lnSpc>
                <a:spcPct val="95000"/>
              </a:lnSpc>
              <a:spcBef>
                <a:spcPts val="1200"/>
              </a:spcBef>
              <a:spcAft>
                <a:spcPts val="0"/>
              </a:spcAft>
              <a:buSzPts val="1018"/>
              <a:buNone/>
            </a:pPr>
            <a:r>
              <a:rPr b="1" lang="en-US" sz="1317">
                <a:solidFill>
                  <a:srgbClr val="000000"/>
                </a:solidFill>
                <a:latin typeface="Arial"/>
                <a:ea typeface="Arial"/>
                <a:cs typeface="Arial"/>
                <a:sym typeface="Arial"/>
              </a:rPr>
              <a:t>ML Advisory</a:t>
            </a:r>
            <a:r>
              <a:rPr lang="en-US" sz="1317">
                <a:solidFill>
                  <a:srgbClr val="000000"/>
                </a:solidFill>
                <a:latin typeface="Arial"/>
                <a:ea typeface="Arial"/>
                <a:cs typeface="Arial"/>
                <a:sym typeface="Arial"/>
              </a:rPr>
              <a:t> = proposes updates + prioritizes, but </a:t>
            </a:r>
            <a:r>
              <a:rPr b="1" lang="en-US" sz="1317">
                <a:solidFill>
                  <a:srgbClr val="000000"/>
                </a:solidFill>
                <a:latin typeface="Arial"/>
                <a:ea typeface="Arial"/>
                <a:cs typeface="Arial"/>
                <a:sym typeface="Arial"/>
              </a:rPr>
              <a:t>never blocks</a:t>
            </a:r>
            <a:r>
              <a:rPr lang="en-US" sz="1317">
                <a:solidFill>
                  <a:srgbClr val="000000"/>
                </a:solidFill>
                <a:latin typeface="Arial"/>
                <a:ea typeface="Arial"/>
                <a:cs typeface="Arial"/>
                <a:sym typeface="Arial"/>
              </a:rPr>
              <a:t> anything</a:t>
            </a:r>
            <a:endParaRPr sz="1317">
              <a:solidFill>
                <a:srgbClr val="000000"/>
              </a:solidFill>
              <a:latin typeface="Arial"/>
              <a:ea typeface="Arial"/>
              <a:cs typeface="Arial"/>
              <a:sym typeface="Arial"/>
            </a:endParaRPr>
          </a:p>
          <a:p>
            <a:pPr indent="0" lvl="0" marL="0" rtl="0" algn="l">
              <a:lnSpc>
                <a:spcPct val="95000"/>
              </a:lnSpc>
              <a:spcBef>
                <a:spcPts val="1200"/>
              </a:spcBef>
              <a:spcAft>
                <a:spcPts val="1200"/>
              </a:spcAft>
              <a:buSzPts val="1018"/>
              <a:buNone/>
            </a:pPr>
            <a:r>
              <a:t/>
            </a:r>
            <a:endParaRPr sz="1502"/>
          </a:p>
        </p:txBody>
      </p:sp>
      <p:sp>
        <p:nvSpPr>
          <p:cNvPr id="274" name="Google Shape;274;g3b279c456e6_0_705"/>
          <p:cNvSpPr txBox="1"/>
          <p:nvPr/>
        </p:nvSpPr>
        <p:spPr>
          <a:xfrm>
            <a:off x="5080025" y="2344900"/>
            <a:ext cx="3217200" cy="448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300"/>
              <a:t>control-plane-ui</a:t>
            </a:r>
            <a:r>
              <a:rPr lang="en-US" sz="1300"/>
              <a:t> (web)</a:t>
            </a:r>
            <a:br>
              <a:rPr lang="en-US" sz="1300"/>
            </a:br>
            <a:endParaRPr sz="1300"/>
          </a:p>
          <a:p>
            <a:pPr indent="0" lvl="0" marL="0" rtl="0" algn="l">
              <a:spcBef>
                <a:spcPts val="0"/>
              </a:spcBef>
              <a:spcAft>
                <a:spcPts val="0"/>
              </a:spcAft>
              <a:buNone/>
            </a:pPr>
            <a:r>
              <a:rPr b="1" lang="en-US" sz="1300"/>
              <a:t>explorer-ui</a:t>
            </a:r>
            <a:r>
              <a:rPr lang="en-US" sz="1300"/>
              <a:t> (web)</a:t>
            </a:r>
            <a:br>
              <a:rPr lang="en-US" sz="1300"/>
            </a:br>
            <a:endParaRPr sz="1300"/>
          </a:p>
          <a:p>
            <a:pPr indent="0" lvl="0" marL="0" rtl="0" algn="l">
              <a:spcBef>
                <a:spcPts val="0"/>
              </a:spcBef>
              <a:spcAft>
                <a:spcPts val="0"/>
              </a:spcAft>
              <a:buNone/>
            </a:pPr>
            <a:r>
              <a:rPr b="1" lang="en-US" sz="1300"/>
              <a:t>canonical-api</a:t>
            </a:r>
            <a:r>
              <a:rPr lang="en-US" sz="1300"/>
              <a:t> (backend)</a:t>
            </a:r>
            <a:br>
              <a:rPr lang="en-US" sz="1300"/>
            </a:br>
            <a:endParaRPr sz="1300"/>
          </a:p>
          <a:p>
            <a:pPr indent="0" lvl="0" marL="0" rtl="0" algn="l">
              <a:spcBef>
                <a:spcPts val="0"/>
              </a:spcBef>
              <a:spcAft>
                <a:spcPts val="0"/>
              </a:spcAft>
              <a:buNone/>
            </a:pPr>
            <a:r>
              <a:rPr b="1" lang="en-US" sz="1300"/>
              <a:t>enforcement-ci</a:t>
            </a:r>
            <a:r>
              <a:rPr lang="en-US" sz="1300"/>
              <a:t> (runs in CI, not “always on”)</a:t>
            </a:r>
            <a:br>
              <a:rPr lang="en-US" sz="1300"/>
            </a:br>
            <a:endParaRPr sz="1300"/>
          </a:p>
          <a:p>
            <a:pPr indent="0" lvl="0" marL="0" rtl="0" algn="l">
              <a:spcBef>
                <a:spcPts val="0"/>
              </a:spcBef>
              <a:spcAft>
                <a:spcPts val="0"/>
              </a:spcAft>
              <a:buNone/>
            </a:pPr>
            <a:r>
              <a:rPr b="1" lang="en-US" sz="1300"/>
              <a:t>enforcement-runtime / warehouse</a:t>
            </a:r>
            <a:r>
              <a:rPr lang="en-US" sz="1300"/>
              <a:t> (scheduled/worker style)</a:t>
            </a:r>
            <a:br>
              <a:rPr lang="en-US" sz="1300"/>
            </a:br>
            <a:endParaRPr sz="1300"/>
          </a:p>
          <a:p>
            <a:pPr indent="0" lvl="0" marL="0" rtl="0" algn="l">
              <a:spcBef>
                <a:spcPts val="0"/>
              </a:spcBef>
              <a:spcAft>
                <a:spcPts val="0"/>
              </a:spcAft>
              <a:buNone/>
            </a:pPr>
            <a:r>
              <a:rPr b="1" lang="en-US" sz="1300"/>
              <a:t>observability</a:t>
            </a:r>
            <a:r>
              <a:rPr lang="en-US" sz="1300"/>
              <a:t> (scheduled/worker style)</a:t>
            </a:r>
            <a:br>
              <a:rPr lang="en-US" sz="1300"/>
            </a:br>
            <a:endParaRPr sz="1300"/>
          </a:p>
          <a:p>
            <a:pPr indent="0" lvl="0" marL="0" rtl="0" algn="l">
              <a:spcBef>
                <a:spcPts val="0"/>
              </a:spcBef>
              <a:spcAft>
                <a:spcPts val="0"/>
              </a:spcAft>
              <a:buNone/>
            </a:pPr>
            <a:r>
              <a:rPr b="1" lang="en-US" sz="1300"/>
              <a:t>advisory-ml</a:t>
            </a:r>
            <a:r>
              <a:rPr lang="en-US" sz="1300"/>
              <a:t> (worker style; still advisory only)</a:t>
            </a:r>
            <a:br>
              <a:rPr lang="en-US" sz="1300"/>
            </a:br>
            <a:endParaRPr sz="1300"/>
          </a:p>
          <a:p>
            <a:pPr indent="0" lvl="0" marL="0" rtl="0" algn="l">
              <a:spcBef>
                <a:spcPts val="0"/>
              </a:spcBef>
              <a:spcAft>
                <a:spcPts val="0"/>
              </a:spcAft>
              <a:buNone/>
            </a:pPr>
            <a:r>
              <a:rPr b="1" lang="en-US" sz="1300"/>
              <a:t>postgres</a:t>
            </a:r>
            <a:r>
              <a:rPr lang="en-US" sz="1300"/>
              <a:t> (stateful; ideally managed)</a:t>
            </a:r>
            <a:br>
              <a:rPr lang="en-US" sz="1300"/>
            </a:br>
            <a:endParaRPr sz="1300"/>
          </a:p>
          <a:p>
            <a:pPr indent="0" lvl="0" marL="0" rtl="0" algn="l">
              <a:spcBef>
                <a:spcPts val="0"/>
              </a:spcBef>
              <a:spcAft>
                <a:spcPts val="0"/>
              </a:spcAft>
              <a:buNone/>
            </a:pPr>
            <a:r>
              <a:rPr lang="en-US" sz="1300"/>
              <a:t>optional: </a:t>
            </a:r>
            <a:r>
              <a:rPr b="1" lang="en-US" sz="1300"/>
              <a:t>redis/queue</a:t>
            </a:r>
            <a:r>
              <a:rPr lang="en-US" sz="1300"/>
              <a:t> (only if your workers use a queue)</a:t>
            </a:r>
            <a:endParaRPr sz="1300"/>
          </a:p>
          <a:p>
            <a:pPr indent="0" lvl="0" marL="0" rtl="0" algn="l">
              <a:spcBef>
                <a:spcPts val="0"/>
              </a:spcBef>
              <a:spcAft>
                <a:spcPts val="0"/>
              </a:spcAft>
              <a:buNone/>
            </a:pPr>
            <a:r>
              <a:t/>
            </a:r>
            <a:endParaRPr sz="1500">
              <a:solidFill>
                <a:schemeClr val="accent1"/>
              </a:solidFill>
              <a:latin typeface="Lato"/>
              <a:ea typeface="Lato"/>
              <a:cs typeface="Lato"/>
              <a:sym typeface="La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3b279c456e6_0_596"/>
          <p:cNvSpPr txBox="1"/>
          <p:nvPr>
            <p:ph type="title"/>
          </p:nvPr>
        </p:nvSpPr>
        <p:spPr>
          <a:xfrm>
            <a:off x="727650" y="840975"/>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Contract System </a:t>
            </a:r>
            <a:endParaRPr/>
          </a:p>
        </p:txBody>
      </p:sp>
      <p:sp>
        <p:nvSpPr>
          <p:cNvPr id="280" name="Google Shape;280;g3b279c456e6_0_596"/>
          <p:cNvSpPr txBox="1"/>
          <p:nvPr>
            <p:ph idx="1" type="body"/>
          </p:nvPr>
        </p:nvSpPr>
        <p:spPr>
          <a:xfrm>
            <a:off x="658900" y="1667583"/>
            <a:ext cx="7688700" cy="30147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523"/>
              <a:buNone/>
            </a:pPr>
            <a:r>
              <a:rPr lang="en-US" sz="1355">
                <a:solidFill>
                  <a:schemeClr val="dk2"/>
                </a:solidFill>
                <a:latin typeface="Arial"/>
                <a:ea typeface="Arial"/>
                <a:cs typeface="Arial"/>
                <a:sym typeface="Arial"/>
              </a:rPr>
              <a:t>nvariant represents data contracts as explicit, versioned, human-readable declarations of intent that define meaning, expectations, and enforcement scope independently of runtime behavior.</a:t>
            </a:r>
            <a:endParaRPr sz="1355">
              <a:solidFill>
                <a:schemeClr val="dk2"/>
              </a:solidFill>
              <a:latin typeface="Arial"/>
              <a:ea typeface="Arial"/>
              <a:cs typeface="Arial"/>
              <a:sym typeface="Arial"/>
            </a:endParaRPr>
          </a:p>
          <a:p>
            <a:pPr indent="0" lvl="0" marL="0" rtl="0" algn="l">
              <a:lnSpc>
                <a:spcPct val="105000"/>
              </a:lnSpc>
              <a:spcBef>
                <a:spcPts val="1200"/>
              </a:spcBef>
              <a:spcAft>
                <a:spcPts val="0"/>
              </a:spcAft>
              <a:buSzPts val="523"/>
              <a:buNone/>
            </a:pPr>
            <a:r>
              <a:rPr b="1" lang="en-US" sz="1022">
                <a:solidFill>
                  <a:srgbClr val="000000"/>
                </a:solidFill>
                <a:latin typeface="Arial"/>
                <a:ea typeface="Arial"/>
                <a:cs typeface="Arial"/>
                <a:sym typeface="Arial"/>
              </a:rPr>
              <a:t>What it ingests</a:t>
            </a:r>
            <a:endParaRPr b="1" sz="1022">
              <a:solidFill>
                <a:srgbClr val="000000"/>
              </a:solidFill>
              <a:latin typeface="Arial"/>
              <a:ea typeface="Arial"/>
              <a:cs typeface="Arial"/>
              <a:sym typeface="Arial"/>
            </a:endParaRPr>
          </a:p>
          <a:p>
            <a:pPr indent="-293528" lvl="0" marL="457200" rtl="0" algn="l">
              <a:lnSpc>
                <a:spcPct val="105000"/>
              </a:lnSpc>
              <a:spcBef>
                <a:spcPts val="1200"/>
              </a:spcBef>
              <a:spcAft>
                <a:spcPts val="0"/>
              </a:spcAft>
              <a:buClr>
                <a:srgbClr val="000000"/>
              </a:buClr>
              <a:buSzPts val="1023"/>
              <a:buFont typeface="Arial"/>
              <a:buChar char="●"/>
            </a:pPr>
            <a:r>
              <a:rPr lang="en-US" sz="1022">
                <a:solidFill>
                  <a:srgbClr val="000000"/>
                </a:solidFill>
                <a:latin typeface="Arial"/>
                <a:ea typeface="Arial"/>
                <a:cs typeface="Arial"/>
                <a:sym typeface="Arial"/>
              </a:rPr>
              <a:t>Schemas (DDL, OpenAPI, protobufs, JSON schemas)</a:t>
            </a:r>
            <a:br>
              <a:rPr lang="en-US" sz="1022">
                <a:solidFill>
                  <a:srgbClr val="000000"/>
                </a:solidFill>
                <a:latin typeface="Arial"/>
                <a:ea typeface="Arial"/>
                <a:cs typeface="Arial"/>
                <a:sym typeface="Arial"/>
              </a:rPr>
            </a:br>
            <a:endParaRPr sz="1022">
              <a:solidFill>
                <a:srgbClr val="000000"/>
              </a:solidFill>
              <a:latin typeface="Arial"/>
              <a:ea typeface="Arial"/>
              <a:cs typeface="Arial"/>
              <a:sym typeface="Arial"/>
            </a:endParaRPr>
          </a:p>
          <a:p>
            <a:pPr indent="-293528" lvl="0" marL="457200" rtl="0" algn="l">
              <a:lnSpc>
                <a:spcPct val="105000"/>
              </a:lnSpc>
              <a:spcBef>
                <a:spcPts val="0"/>
              </a:spcBef>
              <a:spcAft>
                <a:spcPts val="0"/>
              </a:spcAft>
              <a:buClr>
                <a:srgbClr val="000000"/>
              </a:buClr>
              <a:buSzPts val="1023"/>
              <a:buFont typeface="Arial"/>
              <a:buChar char="●"/>
            </a:pPr>
            <a:r>
              <a:rPr lang="en-US" sz="1022">
                <a:solidFill>
                  <a:srgbClr val="000000"/>
                </a:solidFill>
                <a:latin typeface="Arial"/>
                <a:ea typeface="Arial"/>
                <a:cs typeface="Arial"/>
                <a:sym typeface="Arial"/>
              </a:rPr>
              <a:t>Metadata (column names, types, nullability)</a:t>
            </a:r>
            <a:br>
              <a:rPr lang="en-US" sz="1022">
                <a:solidFill>
                  <a:srgbClr val="000000"/>
                </a:solidFill>
                <a:latin typeface="Arial"/>
                <a:ea typeface="Arial"/>
                <a:cs typeface="Arial"/>
                <a:sym typeface="Arial"/>
              </a:rPr>
            </a:br>
            <a:endParaRPr sz="1022">
              <a:solidFill>
                <a:srgbClr val="000000"/>
              </a:solidFill>
              <a:latin typeface="Arial"/>
              <a:ea typeface="Arial"/>
              <a:cs typeface="Arial"/>
              <a:sym typeface="Arial"/>
            </a:endParaRPr>
          </a:p>
          <a:p>
            <a:pPr indent="-293528" lvl="0" marL="457200" rtl="0" algn="l">
              <a:lnSpc>
                <a:spcPct val="105000"/>
              </a:lnSpc>
              <a:spcBef>
                <a:spcPts val="0"/>
              </a:spcBef>
              <a:spcAft>
                <a:spcPts val="0"/>
              </a:spcAft>
              <a:buClr>
                <a:srgbClr val="000000"/>
              </a:buClr>
              <a:buSzPts val="1023"/>
              <a:buFont typeface="Arial"/>
              <a:buChar char="●"/>
            </a:pPr>
            <a:r>
              <a:rPr lang="en-US" sz="1022">
                <a:solidFill>
                  <a:srgbClr val="000000"/>
                </a:solidFill>
                <a:latin typeface="Arial"/>
                <a:ea typeface="Arial"/>
                <a:cs typeface="Arial"/>
                <a:sym typeface="Arial"/>
              </a:rPr>
              <a:t>Statistics (cardinality, distribution, freshness, volume)</a:t>
            </a:r>
            <a:br>
              <a:rPr lang="en-US" sz="1022">
                <a:solidFill>
                  <a:srgbClr val="000000"/>
                </a:solidFill>
                <a:latin typeface="Arial"/>
                <a:ea typeface="Arial"/>
                <a:cs typeface="Arial"/>
                <a:sym typeface="Arial"/>
              </a:rPr>
            </a:br>
            <a:endParaRPr sz="1022">
              <a:solidFill>
                <a:srgbClr val="000000"/>
              </a:solidFill>
              <a:latin typeface="Arial"/>
              <a:ea typeface="Arial"/>
              <a:cs typeface="Arial"/>
              <a:sym typeface="Arial"/>
            </a:endParaRPr>
          </a:p>
          <a:p>
            <a:pPr indent="-293528" lvl="0" marL="457200" rtl="0" algn="l">
              <a:lnSpc>
                <a:spcPct val="105000"/>
              </a:lnSpc>
              <a:spcBef>
                <a:spcPts val="0"/>
              </a:spcBef>
              <a:spcAft>
                <a:spcPts val="0"/>
              </a:spcAft>
              <a:buClr>
                <a:srgbClr val="000000"/>
              </a:buClr>
              <a:buSzPts val="1023"/>
              <a:buFont typeface="Arial"/>
              <a:buChar char="●"/>
            </a:pPr>
            <a:r>
              <a:rPr lang="en-US" sz="1022">
                <a:solidFill>
                  <a:srgbClr val="000000"/>
                </a:solidFill>
                <a:latin typeface="Arial"/>
                <a:ea typeface="Arial"/>
                <a:cs typeface="Arial"/>
                <a:sym typeface="Arial"/>
              </a:rPr>
              <a:t>Behavioral signals (row deltas, value ranges, entropy)</a:t>
            </a:r>
            <a:br>
              <a:rPr lang="en-US" sz="1022">
                <a:solidFill>
                  <a:srgbClr val="000000"/>
                </a:solidFill>
                <a:latin typeface="Arial"/>
                <a:ea typeface="Arial"/>
                <a:cs typeface="Arial"/>
                <a:sym typeface="Arial"/>
              </a:rPr>
            </a:br>
            <a:endParaRPr sz="1022">
              <a:solidFill>
                <a:srgbClr val="000000"/>
              </a:solidFill>
              <a:latin typeface="Arial"/>
              <a:ea typeface="Arial"/>
              <a:cs typeface="Arial"/>
              <a:sym typeface="Arial"/>
            </a:endParaRPr>
          </a:p>
          <a:p>
            <a:pPr indent="0" lvl="0" marL="0" rtl="0" algn="l">
              <a:lnSpc>
                <a:spcPct val="105000"/>
              </a:lnSpc>
              <a:spcBef>
                <a:spcPts val="1200"/>
              </a:spcBef>
              <a:spcAft>
                <a:spcPts val="0"/>
              </a:spcAft>
              <a:buSzPts val="523"/>
              <a:buNone/>
            </a:pPr>
            <a:r>
              <a:rPr b="1" lang="en-US" sz="1022">
                <a:solidFill>
                  <a:srgbClr val="000000"/>
                </a:solidFill>
                <a:latin typeface="Arial"/>
                <a:ea typeface="Arial"/>
                <a:cs typeface="Arial"/>
                <a:sym typeface="Arial"/>
              </a:rPr>
              <a:t>How</a:t>
            </a:r>
            <a:endParaRPr b="1" sz="1022">
              <a:solidFill>
                <a:srgbClr val="000000"/>
              </a:solidFill>
              <a:latin typeface="Arial"/>
              <a:ea typeface="Arial"/>
              <a:cs typeface="Arial"/>
              <a:sym typeface="Arial"/>
            </a:endParaRPr>
          </a:p>
          <a:p>
            <a:pPr indent="-293528" lvl="0" marL="457200" rtl="0" algn="l">
              <a:lnSpc>
                <a:spcPct val="105000"/>
              </a:lnSpc>
              <a:spcBef>
                <a:spcPts val="1200"/>
              </a:spcBef>
              <a:spcAft>
                <a:spcPts val="0"/>
              </a:spcAft>
              <a:buClr>
                <a:srgbClr val="000000"/>
              </a:buClr>
              <a:buSzPts val="1023"/>
              <a:buFont typeface="Arial"/>
              <a:buChar char="●"/>
            </a:pPr>
            <a:r>
              <a:rPr lang="en-US" sz="1022">
                <a:solidFill>
                  <a:srgbClr val="000000"/>
                </a:solidFill>
                <a:latin typeface="Arial"/>
                <a:ea typeface="Arial"/>
                <a:cs typeface="Arial"/>
                <a:sym typeface="Arial"/>
              </a:rPr>
              <a:t>Connectors, agents, or hooks</a:t>
            </a:r>
            <a:br>
              <a:rPr lang="en-US" sz="1022">
                <a:solidFill>
                  <a:srgbClr val="000000"/>
                </a:solidFill>
                <a:latin typeface="Arial"/>
                <a:ea typeface="Arial"/>
                <a:cs typeface="Arial"/>
                <a:sym typeface="Arial"/>
              </a:rPr>
            </a:br>
            <a:endParaRPr sz="1022">
              <a:solidFill>
                <a:srgbClr val="000000"/>
              </a:solidFill>
              <a:latin typeface="Arial"/>
              <a:ea typeface="Arial"/>
              <a:cs typeface="Arial"/>
              <a:sym typeface="Arial"/>
            </a:endParaRPr>
          </a:p>
          <a:p>
            <a:pPr indent="-293528" lvl="0" marL="457200" rtl="0" algn="l">
              <a:lnSpc>
                <a:spcPct val="105000"/>
              </a:lnSpc>
              <a:spcBef>
                <a:spcPts val="0"/>
              </a:spcBef>
              <a:spcAft>
                <a:spcPts val="0"/>
              </a:spcAft>
              <a:buClr>
                <a:srgbClr val="000000"/>
              </a:buClr>
              <a:buSzPts val="1023"/>
              <a:buFont typeface="Arial"/>
              <a:buChar char="●"/>
            </a:pPr>
            <a:r>
              <a:rPr lang="en-US" sz="1022">
                <a:solidFill>
                  <a:srgbClr val="000000"/>
                </a:solidFill>
                <a:latin typeface="Arial"/>
                <a:ea typeface="Arial"/>
                <a:cs typeface="Arial"/>
                <a:sym typeface="Arial"/>
              </a:rPr>
              <a:t>CI/CD parsing</a:t>
            </a:r>
            <a:br>
              <a:rPr lang="en-US" sz="1022">
                <a:solidFill>
                  <a:srgbClr val="000000"/>
                </a:solidFill>
                <a:latin typeface="Arial"/>
                <a:ea typeface="Arial"/>
                <a:cs typeface="Arial"/>
                <a:sym typeface="Arial"/>
              </a:rPr>
            </a:br>
            <a:endParaRPr sz="1022">
              <a:solidFill>
                <a:srgbClr val="000000"/>
              </a:solidFill>
              <a:latin typeface="Arial"/>
              <a:ea typeface="Arial"/>
              <a:cs typeface="Arial"/>
              <a:sym typeface="Arial"/>
            </a:endParaRPr>
          </a:p>
          <a:p>
            <a:pPr indent="-293528" lvl="0" marL="457200" rtl="0" algn="l">
              <a:lnSpc>
                <a:spcPct val="105000"/>
              </a:lnSpc>
              <a:spcBef>
                <a:spcPts val="0"/>
              </a:spcBef>
              <a:spcAft>
                <a:spcPts val="0"/>
              </a:spcAft>
              <a:buClr>
                <a:srgbClr val="000000"/>
              </a:buClr>
              <a:buSzPts val="1023"/>
              <a:buFont typeface="Arial"/>
              <a:buChar char="●"/>
            </a:pPr>
            <a:r>
              <a:rPr lang="en-US" sz="1022">
                <a:solidFill>
                  <a:srgbClr val="000000"/>
                </a:solidFill>
                <a:latin typeface="Arial"/>
                <a:ea typeface="Arial"/>
                <a:cs typeface="Arial"/>
                <a:sym typeface="Arial"/>
              </a:rPr>
              <a:t>Runtime inspection</a:t>
            </a:r>
            <a:br>
              <a:rPr lang="en-US" sz="1022">
                <a:solidFill>
                  <a:srgbClr val="000000"/>
                </a:solidFill>
                <a:latin typeface="Arial"/>
                <a:ea typeface="Arial"/>
                <a:cs typeface="Arial"/>
                <a:sym typeface="Arial"/>
              </a:rPr>
            </a:br>
            <a:endParaRPr sz="1022">
              <a:solidFill>
                <a:srgbClr val="000000"/>
              </a:solidFill>
              <a:latin typeface="Arial"/>
              <a:ea typeface="Arial"/>
              <a:cs typeface="Arial"/>
              <a:sym typeface="Arial"/>
            </a:endParaRPr>
          </a:p>
          <a:p>
            <a:pPr indent="-293528" lvl="0" marL="457200" rtl="0" algn="l">
              <a:lnSpc>
                <a:spcPct val="105000"/>
              </a:lnSpc>
              <a:spcBef>
                <a:spcPts val="0"/>
              </a:spcBef>
              <a:spcAft>
                <a:spcPts val="0"/>
              </a:spcAft>
              <a:buClr>
                <a:srgbClr val="000000"/>
              </a:buClr>
              <a:buSzPts val="1023"/>
              <a:buFont typeface="Arial"/>
              <a:buChar char="●"/>
            </a:pPr>
            <a:r>
              <a:rPr lang="en-US" sz="1022">
                <a:solidFill>
                  <a:srgbClr val="000000"/>
                </a:solidFill>
                <a:latin typeface="Arial"/>
                <a:ea typeface="Arial"/>
                <a:cs typeface="Arial"/>
                <a:sym typeface="Arial"/>
              </a:rPr>
              <a:t>Warehouse queries</a:t>
            </a:r>
            <a:br>
              <a:rPr lang="en-US" sz="1022">
                <a:solidFill>
                  <a:srgbClr val="000000"/>
                </a:solidFill>
                <a:latin typeface="Arial"/>
                <a:ea typeface="Arial"/>
                <a:cs typeface="Arial"/>
                <a:sym typeface="Arial"/>
              </a:rPr>
            </a:br>
            <a:endParaRPr sz="1022">
              <a:solidFill>
                <a:srgbClr val="000000"/>
              </a:solidFill>
              <a:latin typeface="Arial"/>
              <a:ea typeface="Arial"/>
              <a:cs typeface="Arial"/>
              <a:sym typeface="Arial"/>
            </a:endParaRPr>
          </a:p>
          <a:p>
            <a:pPr indent="-293528" lvl="0" marL="457200" rtl="0" algn="l">
              <a:lnSpc>
                <a:spcPct val="105000"/>
              </a:lnSpc>
              <a:spcBef>
                <a:spcPts val="0"/>
              </a:spcBef>
              <a:spcAft>
                <a:spcPts val="0"/>
              </a:spcAft>
              <a:buClr>
                <a:srgbClr val="000000"/>
              </a:buClr>
              <a:buSzPts val="1023"/>
              <a:buFont typeface="Arial"/>
              <a:buChar char="●"/>
            </a:pPr>
            <a:r>
              <a:rPr lang="en-US" sz="1022">
                <a:solidFill>
                  <a:srgbClr val="000000"/>
                </a:solidFill>
                <a:latin typeface="Arial"/>
                <a:ea typeface="Arial"/>
                <a:cs typeface="Arial"/>
                <a:sym typeface="Arial"/>
              </a:rPr>
              <a:t>Streaming taps (Kafka / CDC)</a:t>
            </a:r>
            <a:endParaRPr sz="1022">
              <a:solidFill>
                <a:srgbClr val="000000"/>
              </a:solidFill>
              <a:latin typeface="Arial"/>
              <a:ea typeface="Arial"/>
              <a:cs typeface="Arial"/>
              <a:sym typeface="Arial"/>
            </a:endParaRPr>
          </a:p>
          <a:p>
            <a:pPr indent="0" lvl="0" marL="0" rtl="0" algn="l">
              <a:lnSpc>
                <a:spcPct val="105000"/>
              </a:lnSpc>
              <a:spcBef>
                <a:spcPts val="1200"/>
              </a:spcBef>
              <a:spcAft>
                <a:spcPts val="0"/>
              </a:spcAft>
              <a:buNone/>
            </a:pPr>
            <a:r>
              <a:t/>
            </a:r>
            <a:endParaRPr sz="1022">
              <a:solidFill>
                <a:srgbClr val="000000"/>
              </a:solidFill>
              <a:latin typeface="Arial"/>
              <a:ea typeface="Arial"/>
              <a:cs typeface="Arial"/>
              <a:sym typeface="Arial"/>
            </a:endParaRPr>
          </a:p>
          <a:p>
            <a:pPr indent="0" lvl="0" marL="0" rtl="0" algn="l">
              <a:lnSpc>
                <a:spcPct val="105000"/>
              </a:lnSpc>
              <a:spcBef>
                <a:spcPts val="1200"/>
              </a:spcBef>
              <a:spcAft>
                <a:spcPts val="1200"/>
              </a:spcAft>
              <a:buSzPts val="523"/>
              <a:buNone/>
            </a:pPr>
            <a:r>
              <a:t/>
            </a:r>
            <a:endParaRPr sz="1355">
              <a:solidFill>
                <a:schemeClr val="dk2"/>
              </a:solidFill>
              <a:latin typeface="Arial"/>
              <a:ea typeface="Arial"/>
              <a:cs typeface="Arial"/>
              <a:sym typeface="Arial"/>
            </a:endParaRPr>
          </a:p>
        </p:txBody>
      </p:sp>
      <p:sp>
        <p:nvSpPr>
          <p:cNvPr id="281" name="Google Shape;281;g3b279c456e6_0_596"/>
          <p:cNvSpPr txBox="1"/>
          <p:nvPr/>
        </p:nvSpPr>
        <p:spPr>
          <a:xfrm>
            <a:off x="5192875" y="2328325"/>
            <a:ext cx="3000000" cy="323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US" sz="1100"/>
              <a:t>Contracts contain:</a:t>
            </a:r>
            <a:endParaRPr b="1" sz="1100"/>
          </a:p>
          <a:p>
            <a:pPr indent="-298450" lvl="0" marL="457200" rtl="0" algn="l">
              <a:lnSpc>
                <a:spcPct val="115000"/>
              </a:lnSpc>
              <a:spcBef>
                <a:spcPts val="1200"/>
              </a:spcBef>
              <a:spcAft>
                <a:spcPts val="0"/>
              </a:spcAft>
              <a:buSzPts val="1100"/>
              <a:buChar char="●"/>
            </a:pPr>
            <a:r>
              <a:rPr b="1" lang="en-US" sz="1100"/>
              <a:t>Structural rules</a:t>
            </a:r>
            <a:r>
              <a:rPr lang="en-US" sz="1100"/>
              <a:t> (schema, types, required fields)</a:t>
            </a:r>
            <a:br>
              <a:rPr lang="en-US" sz="1100"/>
            </a:br>
            <a:endParaRPr sz="1100"/>
          </a:p>
          <a:p>
            <a:pPr indent="-298450" lvl="0" marL="457200" rtl="0" algn="l">
              <a:lnSpc>
                <a:spcPct val="115000"/>
              </a:lnSpc>
              <a:spcBef>
                <a:spcPts val="0"/>
              </a:spcBef>
              <a:spcAft>
                <a:spcPts val="0"/>
              </a:spcAft>
              <a:buSzPts val="1100"/>
              <a:buChar char="●"/>
            </a:pPr>
            <a:r>
              <a:rPr b="1" lang="en-US" sz="1100"/>
              <a:t>Semantic rules</a:t>
            </a:r>
            <a:r>
              <a:rPr lang="en-US" sz="1100"/>
              <a:t> (ranges, distributions, invariants)</a:t>
            </a:r>
            <a:br>
              <a:rPr lang="en-US" sz="1100"/>
            </a:br>
            <a:endParaRPr sz="1100"/>
          </a:p>
          <a:p>
            <a:pPr indent="-298450" lvl="0" marL="457200" rtl="0" algn="l">
              <a:lnSpc>
                <a:spcPct val="115000"/>
              </a:lnSpc>
              <a:spcBef>
                <a:spcPts val="0"/>
              </a:spcBef>
              <a:spcAft>
                <a:spcPts val="0"/>
              </a:spcAft>
              <a:buSzPts val="1100"/>
              <a:buChar char="●"/>
            </a:pPr>
            <a:r>
              <a:rPr b="1" lang="en-US" sz="1100"/>
              <a:t>Evolution rules</a:t>
            </a:r>
            <a:r>
              <a:rPr lang="en-US" sz="1100"/>
              <a:t> (allowed additions, deprecations)</a:t>
            </a:r>
            <a:br>
              <a:rPr lang="en-US" sz="1100"/>
            </a:br>
            <a:endParaRPr sz="1100"/>
          </a:p>
          <a:p>
            <a:pPr indent="-298450" lvl="0" marL="457200" rtl="0" algn="l">
              <a:lnSpc>
                <a:spcPct val="115000"/>
              </a:lnSpc>
              <a:spcBef>
                <a:spcPts val="0"/>
              </a:spcBef>
              <a:spcAft>
                <a:spcPts val="0"/>
              </a:spcAft>
              <a:buSzPts val="1100"/>
              <a:buChar char="●"/>
            </a:pPr>
            <a:r>
              <a:rPr b="1" lang="en-US" sz="1100"/>
              <a:t>Severity mappings</a:t>
            </a:r>
            <a:r>
              <a:rPr lang="en-US" sz="1100"/>
              <a:t> (warn vs block)</a:t>
            </a:r>
            <a:br>
              <a:rPr lang="en-US" sz="1100"/>
            </a:br>
            <a:endParaRPr sz="1100"/>
          </a:p>
          <a:p>
            <a:pPr indent="-298450" lvl="0" marL="457200" rtl="0" algn="l">
              <a:lnSpc>
                <a:spcPct val="115000"/>
              </a:lnSpc>
              <a:spcBef>
                <a:spcPts val="0"/>
              </a:spcBef>
              <a:spcAft>
                <a:spcPts val="0"/>
              </a:spcAft>
              <a:buSzPts val="1100"/>
              <a:buChar char="●"/>
            </a:pPr>
            <a:r>
              <a:rPr b="1" lang="en-US" sz="1100"/>
              <a:t>Owners &amp; approvals</a:t>
            </a:r>
            <a:br>
              <a:rPr b="1" lang="en-US" sz="1100"/>
            </a:br>
            <a:endParaRPr b="1" sz="1100"/>
          </a:p>
          <a:p>
            <a:pPr indent="-298450" lvl="0" marL="457200" rtl="0" algn="l">
              <a:lnSpc>
                <a:spcPct val="115000"/>
              </a:lnSpc>
              <a:spcBef>
                <a:spcPts val="0"/>
              </a:spcBef>
              <a:spcAft>
                <a:spcPts val="0"/>
              </a:spcAft>
              <a:buSzPts val="1100"/>
              <a:buChar char="●"/>
            </a:pPr>
            <a:r>
              <a:rPr b="1" lang="en-US" sz="1100"/>
              <a:t>Effective time windows</a:t>
            </a:r>
            <a:endParaRPr b="1" sz="11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3b279c456e6_0_603"/>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Observation Layer</a:t>
            </a:r>
            <a:endParaRPr/>
          </a:p>
        </p:txBody>
      </p:sp>
      <p:sp>
        <p:nvSpPr>
          <p:cNvPr id="287" name="Google Shape;287;g3b279c456e6_0_603"/>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800">
                <a:latin typeface="Arial"/>
                <a:ea typeface="Arial"/>
                <a:cs typeface="Arial"/>
                <a:sym typeface="Arial"/>
              </a:rPr>
              <a:t>nvariant observes production data systems by continuously extracting structural and behavioral metadata into time-indexed summaries without accessing or mutating authoritative data rows.</a:t>
            </a:r>
            <a:endParaRPr sz="1800">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3b279c456e6_0_608"/>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ML Advisory</a:t>
            </a:r>
            <a:endParaRPr/>
          </a:p>
        </p:txBody>
      </p:sp>
      <p:sp>
        <p:nvSpPr>
          <p:cNvPr id="293" name="Google Shape;293;g3b279c456e6_0_608"/>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800">
                <a:solidFill>
                  <a:schemeClr val="dk2"/>
                </a:solidFill>
                <a:latin typeface="Arial"/>
                <a:ea typeface="Arial"/>
                <a:cs typeface="Arial"/>
                <a:sym typeface="Arial"/>
              </a:rPr>
              <a:t>nvariant applies machine learning strictly as an advisory layer to analyze observed behavior, propose draft contracts, classify drift, and prioritize attention without exercising enforcement authority.</a:t>
            </a:r>
            <a:endParaRPr sz="1800">
              <a:solidFill>
                <a:schemeClr val="dk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g3b279c456e6_0_613"/>
          <p:cNvSpPr txBox="1"/>
          <p:nvPr>
            <p:ph type="title"/>
          </p:nvPr>
        </p:nvSpPr>
        <p:spPr>
          <a:xfrm>
            <a:off x="798225" y="1631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Enforcement Layer</a:t>
            </a:r>
            <a:endParaRPr/>
          </a:p>
        </p:txBody>
      </p:sp>
      <p:sp>
        <p:nvSpPr>
          <p:cNvPr id="299" name="Google Shape;299;g3b279c456e6_0_613"/>
          <p:cNvSpPr txBox="1"/>
          <p:nvPr>
            <p:ph idx="1" type="body"/>
          </p:nvPr>
        </p:nvSpPr>
        <p:spPr>
          <a:xfrm>
            <a:off x="628900" y="2161483"/>
            <a:ext cx="7688700" cy="30147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440"/>
              <a:buNone/>
            </a:pPr>
            <a:r>
              <a:rPr lang="en-US" sz="1220">
                <a:solidFill>
                  <a:schemeClr val="dk2"/>
                </a:solidFill>
                <a:latin typeface="Arial"/>
                <a:ea typeface="Arial"/>
                <a:cs typeface="Arial"/>
                <a:sym typeface="Arial"/>
              </a:rPr>
              <a:t>nvariant enforces active contracts deterministically at release-time control points by evaluating proposed changes against declared expectations and blocking violations before production.</a:t>
            </a:r>
            <a:endParaRPr sz="1220">
              <a:solidFill>
                <a:schemeClr val="dk2"/>
              </a:solidFill>
              <a:latin typeface="Arial"/>
              <a:ea typeface="Arial"/>
              <a:cs typeface="Arial"/>
              <a:sym typeface="Arial"/>
            </a:endParaRPr>
          </a:p>
          <a:p>
            <a:pPr indent="0" lvl="0" marL="0" rtl="0" algn="l">
              <a:lnSpc>
                <a:spcPct val="105000"/>
              </a:lnSpc>
              <a:spcBef>
                <a:spcPts val="1200"/>
              </a:spcBef>
              <a:spcAft>
                <a:spcPts val="0"/>
              </a:spcAft>
              <a:buSzPts val="440"/>
              <a:buNone/>
            </a:pPr>
            <a:r>
              <a:rPr b="1" lang="en-US" sz="939">
                <a:solidFill>
                  <a:srgbClr val="000000"/>
                </a:solidFill>
                <a:latin typeface="Arial"/>
                <a:ea typeface="Arial"/>
                <a:cs typeface="Arial"/>
                <a:sym typeface="Arial"/>
              </a:rPr>
              <a:t>Where enforcement happens</a:t>
            </a:r>
            <a:endParaRPr b="1" sz="939">
              <a:solidFill>
                <a:srgbClr val="000000"/>
              </a:solidFill>
              <a:latin typeface="Arial"/>
              <a:ea typeface="Arial"/>
              <a:cs typeface="Arial"/>
              <a:sym typeface="Arial"/>
            </a:endParaRPr>
          </a:p>
          <a:p>
            <a:pPr indent="-288290" lvl="0" marL="457200" rtl="0" algn="l">
              <a:lnSpc>
                <a:spcPct val="105000"/>
              </a:lnSpc>
              <a:spcBef>
                <a:spcPts val="1200"/>
              </a:spcBef>
              <a:spcAft>
                <a:spcPts val="0"/>
              </a:spcAft>
              <a:buClr>
                <a:srgbClr val="000000"/>
              </a:buClr>
              <a:buSzPts val="940"/>
              <a:buFont typeface="Arial"/>
              <a:buChar char="●"/>
            </a:pPr>
            <a:r>
              <a:rPr lang="en-US" sz="939">
                <a:solidFill>
                  <a:srgbClr val="000000"/>
                </a:solidFill>
                <a:latin typeface="Arial"/>
                <a:ea typeface="Arial"/>
                <a:cs typeface="Arial"/>
                <a:sym typeface="Arial"/>
              </a:rPr>
              <a:t>CI/CD pipelines</a:t>
            </a:r>
            <a:br>
              <a:rPr lang="en-US" sz="939">
                <a:solidFill>
                  <a:srgbClr val="000000"/>
                </a:solidFill>
                <a:latin typeface="Arial"/>
                <a:ea typeface="Arial"/>
                <a:cs typeface="Arial"/>
                <a:sym typeface="Arial"/>
              </a:rPr>
            </a:br>
            <a:endParaRPr sz="939">
              <a:solidFill>
                <a:srgbClr val="000000"/>
              </a:solidFill>
              <a:latin typeface="Arial"/>
              <a:ea typeface="Arial"/>
              <a:cs typeface="Arial"/>
              <a:sym typeface="Arial"/>
            </a:endParaRPr>
          </a:p>
          <a:p>
            <a:pPr indent="-288290" lvl="0" marL="457200" rtl="0" algn="l">
              <a:lnSpc>
                <a:spcPct val="105000"/>
              </a:lnSpc>
              <a:spcBef>
                <a:spcPts val="0"/>
              </a:spcBef>
              <a:spcAft>
                <a:spcPts val="0"/>
              </a:spcAft>
              <a:buClr>
                <a:srgbClr val="000000"/>
              </a:buClr>
              <a:buSzPts val="940"/>
              <a:buFont typeface="Arial"/>
              <a:buChar char="●"/>
            </a:pPr>
            <a:r>
              <a:rPr lang="en-US" sz="939">
                <a:solidFill>
                  <a:srgbClr val="000000"/>
                </a:solidFill>
                <a:latin typeface="Arial"/>
                <a:ea typeface="Arial"/>
                <a:cs typeface="Arial"/>
                <a:sym typeface="Arial"/>
              </a:rPr>
              <a:t>Deployment gates</a:t>
            </a:r>
            <a:br>
              <a:rPr lang="en-US" sz="939">
                <a:solidFill>
                  <a:srgbClr val="000000"/>
                </a:solidFill>
                <a:latin typeface="Arial"/>
                <a:ea typeface="Arial"/>
                <a:cs typeface="Arial"/>
                <a:sym typeface="Arial"/>
              </a:rPr>
            </a:br>
            <a:endParaRPr sz="939">
              <a:solidFill>
                <a:srgbClr val="000000"/>
              </a:solidFill>
              <a:latin typeface="Arial"/>
              <a:ea typeface="Arial"/>
              <a:cs typeface="Arial"/>
              <a:sym typeface="Arial"/>
            </a:endParaRPr>
          </a:p>
          <a:p>
            <a:pPr indent="-288290" lvl="0" marL="457200" rtl="0" algn="l">
              <a:lnSpc>
                <a:spcPct val="105000"/>
              </a:lnSpc>
              <a:spcBef>
                <a:spcPts val="0"/>
              </a:spcBef>
              <a:spcAft>
                <a:spcPts val="0"/>
              </a:spcAft>
              <a:buClr>
                <a:srgbClr val="000000"/>
              </a:buClr>
              <a:buSzPts val="940"/>
              <a:buFont typeface="Arial"/>
              <a:buChar char="●"/>
            </a:pPr>
            <a:r>
              <a:rPr lang="en-US" sz="939">
                <a:solidFill>
                  <a:srgbClr val="000000"/>
                </a:solidFill>
                <a:latin typeface="Arial"/>
                <a:ea typeface="Arial"/>
                <a:cs typeface="Arial"/>
                <a:sym typeface="Arial"/>
              </a:rPr>
              <a:t>Schema migration steps</a:t>
            </a:r>
            <a:br>
              <a:rPr lang="en-US" sz="939">
                <a:solidFill>
                  <a:srgbClr val="000000"/>
                </a:solidFill>
                <a:latin typeface="Arial"/>
                <a:ea typeface="Arial"/>
                <a:cs typeface="Arial"/>
                <a:sym typeface="Arial"/>
              </a:rPr>
            </a:br>
            <a:endParaRPr sz="939">
              <a:solidFill>
                <a:srgbClr val="000000"/>
              </a:solidFill>
              <a:latin typeface="Arial"/>
              <a:ea typeface="Arial"/>
              <a:cs typeface="Arial"/>
              <a:sym typeface="Arial"/>
            </a:endParaRPr>
          </a:p>
          <a:p>
            <a:pPr indent="-288290" lvl="0" marL="457200" rtl="0" algn="l">
              <a:lnSpc>
                <a:spcPct val="105000"/>
              </a:lnSpc>
              <a:spcBef>
                <a:spcPts val="0"/>
              </a:spcBef>
              <a:spcAft>
                <a:spcPts val="0"/>
              </a:spcAft>
              <a:buClr>
                <a:srgbClr val="000000"/>
              </a:buClr>
              <a:buSzPts val="940"/>
              <a:buFont typeface="Arial"/>
              <a:buChar char="●"/>
            </a:pPr>
            <a:r>
              <a:rPr lang="en-US" sz="939">
                <a:solidFill>
                  <a:srgbClr val="000000"/>
                </a:solidFill>
                <a:latin typeface="Arial"/>
                <a:ea typeface="Arial"/>
                <a:cs typeface="Arial"/>
                <a:sym typeface="Arial"/>
              </a:rPr>
              <a:t>Data publishing boundaries</a:t>
            </a:r>
            <a:br>
              <a:rPr lang="en-US" sz="939">
                <a:solidFill>
                  <a:srgbClr val="000000"/>
                </a:solidFill>
                <a:latin typeface="Arial"/>
                <a:ea typeface="Arial"/>
                <a:cs typeface="Arial"/>
                <a:sym typeface="Arial"/>
              </a:rPr>
            </a:br>
            <a:endParaRPr sz="939">
              <a:solidFill>
                <a:srgbClr val="000000"/>
              </a:solidFill>
              <a:latin typeface="Arial"/>
              <a:ea typeface="Arial"/>
              <a:cs typeface="Arial"/>
              <a:sym typeface="Arial"/>
            </a:endParaRPr>
          </a:p>
          <a:p>
            <a:pPr indent="-288290" lvl="0" marL="457200" rtl="0" algn="l">
              <a:lnSpc>
                <a:spcPct val="105000"/>
              </a:lnSpc>
              <a:spcBef>
                <a:spcPts val="0"/>
              </a:spcBef>
              <a:spcAft>
                <a:spcPts val="0"/>
              </a:spcAft>
              <a:buClr>
                <a:srgbClr val="000000"/>
              </a:buClr>
              <a:buSzPts val="940"/>
              <a:buFont typeface="Arial"/>
              <a:buChar char="●"/>
            </a:pPr>
            <a:r>
              <a:rPr lang="en-US" sz="939">
                <a:solidFill>
                  <a:srgbClr val="000000"/>
                </a:solidFill>
                <a:latin typeface="Arial"/>
                <a:ea typeface="Arial"/>
                <a:cs typeface="Arial"/>
                <a:sym typeface="Arial"/>
              </a:rPr>
              <a:t>Streaming consumers</a:t>
            </a:r>
            <a:br>
              <a:rPr lang="en-US" sz="939">
                <a:solidFill>
                  <a:srgbClr val="000000"/>
                </a:solidFill>
                <a:latin typeface="Arial"/>
                <a:ea typeface="Arial"/>
                <a:cs typeface="Arial"/>
                <a:sym typeface="Arial"/>
              </a:rPr>
            </a:br>
            <a:endParaRPr sz="939">
              <a:solidFill>
                <a:srgbClr val="000000"/>
              </a:solidFill>
              <a:latin typeface="Arial"/>
              <a:ea typeface="Arial"/>
              <a:cs typeface="Arial"/>
              <a:sym typeface="Arial"/>
            </a:endParaRPr>
          </a:p>
          <a:p>
            <a:pPr indent="-288290" lvl="0" marL="457200" rtl="0" algn="l">
              <a:lnSpc>
                <a:spcPct val="105000"/>
              </a:lnSpc>
              <a:spcBef>
                <a:spcPts val="0"/>
              </a:spcBef>
              <a:spcAft>
                <a:spcPts val="0"/>
              </a:spcAft>
              <a:buClr>
                <a:srgbClr val="000000"/>
              </a:buClr>
              <a:buSzPts val="940"/>
              <a:buFont typeface="Arial"/>
              <a:buChar char="●"/>
            </a:pPr>
            <a:r>
              <a:rPr lang="en-US" sz="939">
                <a:solidFill>
                  <a:srgbClr val="000000"/>
                </a:solidFill>
                <a:latin typeface="Arial"/>
                <a:ea typeface="Arial"/>
                <a:cs typeface="Arial"/>
                <a:sym typeface="Arial"/>
              </a:rPr>
              <a:t>Downstream materializations</a:t>
            </a:r>
            <a:br>
              <a:rPr lang="en-US" sz="939">
                <a:solidFill>
                  <a:srgbClr val="000000"/>
                </a:solidFill>
                <a:latin typeface="Arial"/>
                <a:ea typeface="Arial"/>
                <a:cs typeface="Arial"/>
                <a:sym typeface="Arial"/>
              </a:rPr>
            </a:br>
            <a:endParaRPr sz="939">
              <a:solidFill>
                <a:srgbClr val="000000"/>
              </a:solidFill>
              <a:latin typeface="Arial"/>
              <a:ea typeface="Arial"/>
              <a:cs typeface="Arial"/>
              <a:sym typeface="Arial"/>
            </a:endParaRPr>
          </a:p>
          <a:p>
            <a:pPr indent="0" lvl="0" marL="0" rtl="0" algn="l">
              <a:lnSpc>
                <a:spcPct val="105000"/>
              </a:lnSpc>
              <a:spcBef>
                <a:spcPts val="1200"/>
              </a:spcBef>
              <a:spcAft>
                <a:spcPts val="0"/>
              </a:spcAft>
              <a:buSzPts val="440"/>
              <a:buNone/>
            </a:pPr>
            <a:r>
              <a:rPr b="1" lang="en-US" sz="939">
                <a:solidFill>
                  <a:srgbClr val="000000"/>
                </a:solidFill>
                <a:latin typeface="Arial"/>
                <a:ea typeface="Arial"/>
                <a:cs typeface="Arial"/>
                <a:sym typeface="Arial"/>
              </a:rPr>
              <a:t>What it does</a:t>
            </a:r>
            <a:endParaRPr b="1" sz="939">
              <a:solidFill>
                <a:srgbClr val="000000"/>
              </a:solidFill>
              <a:latin typeface="Arial"/>
              <a:ea typeface="Arial"/>
              <a:cs typeface="Arial"/>
              <a:sym typeface="Arial"/>
            </a:endParaRPr>
          </a:p>
          <a:p>
            <a:pPr indent="-288290" lvl="0" marL="457200" rtl="0" algn="l">
              <a:lnSpc>
                <a:spcPct val="105000"/>
              </a:lnSpc>
              <a:spcBef>
                <a:spcPts val="1200"/>
              </a:spcBef>
              <a:spcAft>
                <a:spcPts val="0"/>
              </a:spcAft>
              <a:buClr>
                <a:srgbClr val="000000"/>
              </a:buClr>
              <a:buSzPts val="940"/>
              <a:buFont typeface="Arial"/>
              <a:buChar char="●"/>
            </a:pPr>
            <a:r>
              <a:rPr lang="en-US" sz="939">
                <a:solidFill>
                  <a:srgbClr val="000000"/>
                </a:solidFill>
                <a:latin typeface="Arial"/>
                <a:ea typeface="Arial"/>
                <a:cs typeface="Arial"/>
                <a:sym typeface="Arial"/>
              </a:rPr>
              <a:t>Compares </a:t>
            </a:r>
            <a:r>
              <a:rPr b="1" lang="en-US" sz="939">
                <a:solidFill>
                  <a:srgbClr val="000000"/>
                </a:solidFill>
                <a:latin typeface="Arial"/>
                <a:ea typeface="Arial"/>
                <a:cs typeface="Arial"/>
                <a:sym typeface="Arial"/>
              </a:rPr>
              <a:t>proposed state</a:t>
            </a:r>
            <a:r>
              <a:rPr lang="en-US" sz="939">
                <a:solidFill>
                  <a:srgbClr val="000000"/>
                </a:solidFill>
                <a:latin typeface="Arial"/>
                <a:ea typeface="Arial"/>
                <a:cs typeface="Arial"/>
                <a:sym typeface="Arial"/>
              </a:rPr>
              <a:t> vs </a:t>
            </a:r>
            <a:r>
              <a:rPr b="1" lang="en-US" sz="939">
                <a:solidFill>
                  <a:srgbClr val="000000"/>
                </a:solidFill>
                <a:latin typeface="Arial"/>
                <a:ea typeface="Arial"/>
                <a:cs typeface="Arial"/>
                <a:sym typeface="Arial"/>
              </a:rPr>
              <a:t>active contract</a:t>
            </a:r>
            <a:br>
              <a:rPr b="1" lang="en-US" sz="939">
                <a:solidFill>
                  <a:srgbClr val="000000"/>
                </a:solidFill>
                <a:latin typeface="Arial"/>
                <a:ea typeface="Arial"/>
                <a:cs typeface="Arial"/>
                <a:sym typeface="Arial"/>
              </a:rPr>
            </a:br>
            <a:endParaRPr b="1" sz="939">
              <a:solidFill>
                <a:srgbClr val="000000"/>
              </a:solidFill>
              <a:latin typeface="Arial"/>
              <a:ea typeface="Arial"/>
              <a:cs typeface="Arial"/>
              <a:sym typeface="Arial"/>
            </a:endParaRPr>
          </a:p>
          <a:p>
            <a:pPr indent="-288290" lvl="0" marL="457200" rtl="0" algn="l">
              <a:lnSpc>
                <a:spcPct val="105000"/>
              </a:lnSpc>
              <a:spcBef>
                <a:spcPts val="0"/>
              </a:spcBef>
              <a:spcAft>
                <a:spcPts val="0"/>
              </a:spcAft>
              <a:buClr>
                <a:srgbClr val="000000"/>
              </a:buClr>
              <a:buSzPts val="940"/>
              <a:buFont typeface="Arial"/>
              <a:buChar char="●"/>
            </a:pPr>
            <a:r>
              <a:rPr lang="en-US" sz="939">
                <a:solidFill>
                  <a:srgbClr val="000000"/>
                </a:solidFill>
                <a:latin typeface="Arial"/>
                <a:ea typeface="Arial"/>
                <a:cs typeface="Arial"/>
                <a:sym typeface="Arial"/>
              </a:rPr>
              <a:t>Produces a deterministic verdict:</a:t>
            </a:r>
            <a:br>
              <a:rPr lang="en-US" sz="939">
                <a:solidFill>
                  <a:srgbClr val="000000"/>
                </a:solidFill>
                <a:latin typeface="Arial"/>
                <a:ea typeface="Arial"/>
                <a:cs typeface="Arial"/>
                <a:sym typeface="Arial"/>
              </a:rPr>
            </a:br>
            <a:endParaRPr sz="939">
              <a:solidFill>
                <a:srgbClr val="000000"/>
              </a:solidFill>
              <a:latin typeface="Arial"/>
              <a:ea typeface="Arial"/>
              <a:cs typeface="Arial"/>
              <a:sym typeface="Arial"/>
            </a:endParaRPr>
          </a:p>
          <a:p>
            <a:pPr indent="-288290" lvl="1" marL="914400" rtl="0" algn="l">
              <a:lnSpc>
                <a:spcPct val="105000"/>
              </a:lnSpc>
              <a:spcBef>
                <a:spcPts val="0"/>
              </a:spcBef>
              <a:spcAft>
                <a:spcPts val="0"/>
              </a:spcAft>
              <a:buClr>
                <a:srgbClr val="000000"/>
              </a:buClr>
              <a:buSzPts val="940"/>
              <a:buFont typeface="Arial"/>
              <a:buChar char="○"/>
            </a:pPr>
            <a:r>
              <a:rPr lang="en-US" sz="939">
                <a:solidFill>
                  <a:srgbClr val="000000"/>
                </a:solidFill>
                <a:latin typeface="Arial"/>
                <a:ea typeface="Arial"/>
                <a:cs typeface="Arial"/>
                <a:sym typeface="Arial"/>
              </a:rPr>
              <a:t>✅ Allowed</a:t>
            </a:r>
            <a:br>
              <a:rPr lang="en-US" sz="939">
                <a:solidFill>
                  <a:srgbClr val="000000"/>
                </a:solidFill>
                <a:latin typeface="Arial"/>
                <a:ea typeface="Arial"/>
                <a:cs typeface="Arial"/>
                <a:sym typeface="Arial"/>
              </a:rPr>
            </a:br>
            <a:endParaRPr sz="939">
              <a:solidFill>
                <a:srgbClr val="000000"/>
              </a:solidFill>
              <a:latin typeface="Arial"/>
              <a:ea typeface="Arial"/>
              <a:cs typeface="Arial"/>
              <a:sym typeface="Arial"/>
            </a:endParaRPr>
          </a:p>
          <a:p>
            <a:pPr indent="-288290" lvl="1" marL="914400" rtl="0" algn="l">
              <a:lnSpc>
                <a:spcPct val="105000"/>
              </a:lnSpc>
              <a:spcBef>
                <a:spcPts val="0"/>
              </a:spcBef>
              <a:spcAft>
                <a:spcPts val="0"/>
              </a:spcAft>
              <a:buClr>
                <a:srgbClr val="000000"/>
              </a:buClr>
              <a:buSzPts val="940"/>
              <a:buFont typeface="Arial"/>
              <a:buChar char="○"/>
            </a:pPr>
            <a:r>
              <a:rPr lang="en-US" sz="939">
                <a:solidFill>
                  <a:srgbClr val="000000"/>
                </a:solidFill>
                <a:latin typeface="Arial"/>
                <a:ea typeface="Arial"/>
                <a:cs typeface="Arial"/>
                <a:sym typeface="Arial"/>
              </a:rPr>
              <a:t>⚠️ Allowed with warning</a:t>
            </a:r>
            <a:br>
              <a:rPr lang="en-US" sz="939">
                <a:solidFill>
                  <a:srgbClr val="000000"/>
                </a:solidFill>
                <a:latin typeface="Arial"/>
                <a:ea typeface="Arial"/>
                <a:cs typeface="Arial"/>
                <a:sym typeface="Arial"/>
              </a:rPr>
            </a:br>
            <a:endParaRPr sz="939">
              <a:solidFill>
                <a:srgbClr val="000000"/>
              </a:solidFill>
              <a:latin typeface="Arial"/>
              <a:ea typeface="Arial"/>
              <a:cs typeface="Arial"/>
              <a:sym typeface="Arial"/>
            </a:endParaRPr>
          </a:p>
          <a:p>
            <a:pPr indent="-288290" lvl="1" marL="914400" rtl="0" algn="l">
              <a:lnSpc>
                <a:spcPct val="105000"/>
              </a:lnSpc>
              <a:spcBef>
                <a:spcPts val="0"/>
              </a:spcBef>
              <a:spcAft>
                <a:spcPts val="0"/>
              </a:spcAft>
              <a:buClr>
                <a:srgbClr val="000000"/>
              </a:buClr>
              <a:buSzPts val="940"/>
              <a:buFont typeface="Arial"/>
              <a:buChar char="○"/>
            </a:pPr>
            <a:r>
              <a:rPr lang="en-US" sz="939">
                <a:solidFill>
                  <a:srgbClr val="000000"/>
                </a:solidFill>
                <a:latin typeface="Arial"/>
                <a:ea typeface="Arial"/>
                <a:cs typeface="Arial"/>
                <a:sym typeface="Arial"/>
              </a:rPr>
              <a:t>❌ Blocked</a:t>
            </a:r>
            <a:endParaRPr sz="939">
              <a:solidFill>
                <a:srgbClr val="000000"/>
              </a:solidFill>
              <a:latin typeface="Arial"/>
              <a:ea typeface="Arial"/>
              <a:cs typeface="Arial"/>
              <a:sym typeface="Arial"/>
            </a:endParaRPr>
          </a:p>
          <a:p>
            <a:pPr indent="0" lvl="0" marL="0" rtl="0" algn="l">
              <a:lnSpc>
                <a:spcPct val="105000"/>
              </a:lnSpc>
              <a:spcBef>
                <a:spcPts val="1200"/>
              </a:spcBef>
              <a:spcAft>
                <a:spcPts val="1200"/>
              </a:spcAft>
              <a:buSzPts val="440"/>
              <a:buNone/>
            </a:pPr>
            <a:r>
              <a:t/>
            </a:r>
            <a:endParaRPr sz="1220">
              <a:solidFill>
                <a:schemeClr val="dk2"/>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g3b279c456e6_0_621"/>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Integration &amp; Connector Layer</a:t>
            </a:r>
            <a:endParaRPr/>
          </a:p>
        </p:txBody>
      </p:sp>
      <p:sp>
        <p:nvSpPr>
          <p:cNvPr id="305" name="Google Shape;305;g3b279c456e6_0_621"/>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800">
                <a:solidFill>
                  <a:schemeClr val="dk2"/>
                </a:solidFill>
                <a:latin typeface="Arial"/>
                <a:ea typeface="Arial"/>
                <a:cs typeface="Arial"/>
                <a:sym typeface="Arial"/>
              </a:rPr>
              <a:t>nvariant integrates with data platforms, orchestration systems, and CI/CD pipelines through read-only and policy-bound connectors that expose metadata and release checkpoints without altering execution.</a:t>
            </a:r>
            <a:endParaRPr sz="1800">
              <a:solidFill>
                <a:schemeClr val="dk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g3b279c456e6_0_628"/>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 Lineage &amp; Dependency Graph</a:t>
            </a:r>
            <a:endParaRPr/>
          </a:p>
        </p:txBody>
      </p:sp>
      <p:sp>
        <p:nvSpPr>
          <p:cNvPr id="311" name="Google Shape;311;g3b279c456e6_0_628"/>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800">
                <a:solidFill>
                  <a:schemeClr val="dk2"/>
                </a:solidFill>
                <a:latin typeface="Arial"/>
                <a:ea typeface="Arial"/>
                <a:cs typeface="Arial"/>
                <a:sym typeface="Arial"/>
              </a:rPr>
              <a:t>nvariant maintains a lineage graph that maps upstream and downstream dependencies across data assets, enabling impact analysis and root-cause attribution for detected deviations.</a:t>
            </a:r>
            <a:endParaRPr sz="1800">
              <a:solidFill>
                <a:schemeClr val="dk2"/>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g3b279c456e6_0_635"/>
          <p:cNvSpPr txBox="1"/>
          <p:nvPr>
            <p:ph type="title"/>
          </p:nvPr>
        </p:nvSpPr>
        <p:spPr>
          <a:xfrm>
            <a:off x="461325" y="70345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Explorer UI</a:t>
            </a:r>
            <a:endParaRPr/>
          </a:p>
        </p:txBody>
      </p:sp>
      <p:sp>
        <p:nvSpPr>
          <p:cNvPr id="317" name="Google Shape;317;g3b279c456e6_0_635"/>
          <p:cNvSpPr txBox="1"/>
          <p:nvPr>
            <p:ph idx="1" type="body"/>
          </p:nvPr>
        </p:nvSpPr>
        <p:spPr>
          <a:xfrm>
            <a:off x="225375" y="1713475"/>
            <a:ext cx="67314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800">
                <a:solidFill>
                  <a:schemeClr val="dk2"/>
                </a:solidFill>
                <a:latin typeface="Arial"/>
                <a:ea typeface="Arial"/>
                <a:cs typeface="Arial"/>
                <a:sym typeface="Arial"/>
              </a:rPr>
              <a:t>nvariant surfaces contracts, observations, drift signals, and lineage through a centralized Explorer interface designed to make data behavior intelligible without requiring code inspection targeted for non-tech audiences.</a:t>
            </a:r>
            <a:endParaRPr sz="1800">
              <a:solidFill>
                <a:schemeClr val="dk2"/>
              </a:solidFill>
              <a:latin typeface="Arial"/>
              <a:ea typeface="Arial"/>
              <a:cs typeface="Arial"/>
              <a:sym typeface="Arial"/>
            </a:endParaRPr>
          </a:p>
        </p:txBody>
      </p:sp>
      <p:pic>
        <p:nvPicPr>
          <p:cNvPr id="318" name="Google Shape;318;g3b279c456e6_0_635"/>
          <p:cNvPicPr preferRelativeResize="0"/>
          <p:nvPr/>
        </p:nvPicPr>
        <p:blipFill rotWithShape="1">
          <a:blip r:embed="rId3">
            <a:alphaModFix/>
          </a:blip>
          <a:srcRect b="9047" l="0" r="0" t="7410"/>
          <a:stretch/>
        </p:blipFill>
        <p:spPr>
          <a:xfrm>
            <a:off x="225750" y="3231425"/>
            <a:ext cx="6106376" cy="3400801"/>
          </a:xfrm>
          <a:prstGeom prst="rect">
            <a:avLst/>
          </a:prstGeom>
          <a:noFill/>
          <a:ln>
            <a:noFill/>
          </a:ln>
        </p:spPr>
      </p:pic>
      <p:sp>
        <p:nvSpPr>
          <p:cNvPr id="319" name="Google Shape;319;g3b279c456e6_0_635"/>
          <p:cNvSpPr txBox="1"/>
          <p:nvPr/>
        </p:nvSpPr>
        <p:spPr>
          <a:xfrm>
            <a:off x="7140225" y="904300"/>
            <a:ext cx="1453500" cy="556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900"/>
              <a:t>Explorer answers:</a:t>
            </a:r>
            <a:endParaRPr sz="900"/>
          </a:p>
          <a:p>
            <a:pPr indent="-266700" lvl="0" marL="457200" rtl="0" algn="l">
              <a:lnSpc>
                <a:spcPct val="115000"/>
              </a:lnSpc>
              <a:spcBef>
                <a:spcPts val="1200"/>
              </a:spcBef>
              <a:spcAft>
                <a:spcPts val="0"/>
              </a:spcAft>
              <a:buSzPts val="600"/>
              <a:buChar char="●"/>
            </a:pPr>
            <a:r>
              <a:rPr lang="en-US" sz="900"/>
              <a:t>What exists?</a:t>
            </a:r>
            <a:br>
              <a:rPr lang="en-US" sz="900"/>
            </a:br>
            <a:endParaRPr sz="900"/>
          </a:p>
          <a:p>
            <a:pPr indent="-266700" lvl="0" marL="457200" rtl="0" algn="l">
              <a:lnSpc>
                <a:spcPct val="115000"/>
              </a:lnSpc>
              <a:spcBef>
                <a:spcPts val="0"/>
              </a:spcBef>
              <a:spcAft>
                <a:spcPts val="0"/>
              </a:spcAft>
              <a:buSzPts val="600"/>
              <a:buChar char="●"/>
            </a:pPr>
            <a:r>
              <a:rPr lang="en-US" sz="900"/>
              <a:t>Where did it come from?</a:t>
            </a:r>
            <a:br>
              <a:rPr lang="en-US" sz="900"/>
            </a:br>
            <a:endParaRPr sz="900"/>
          </a:p>
          <a:p>
            <a:pPr indent="-266700" lvl="0" marL="457200" rtl="0" algn="l">
              <a:lnSpc>
                <a:spcPct val="115000"/>
              </a:lnSpc>
              <a:spcBef>
                <a:spcPts val="0"/>
              </a:spcBef>
              <a:spcAft>
                <a:spcPts val="0"/>
              </a:spcAft>
              <a:buSzPts val="600"/>
              <a:buChar char="●"/>
            </a:pPr>
            <a:r>
              <a:rPr lang="en-US" sz="900"/>
              <a:t>What contracts apply?</a:t>
            </a:r>
            <a:br>
              <a:rPr lang="en-US" sz="900"/>
            </a:br>
            <a:endParaRPr sz="900"/>
          </a:p>
          <a:p>
            <a:pPr indent="-266700" lvl="0" marL="457200" rtl="0" algn="l">
              <a:lnSpc>
                <a:spcPct val="115000"/>
              </a:lnSpc>
              <a:spcBef>
                <a:spcPts val="0"/>
              </a:spcBef>
              <a:spcAft>
                <a:spcPts val="0"/>
              </a:spcAft>
              <a:buSzPts val="600"/>
              <a:buChar char="●"/>
            </a:pPr>
            <a:r>
              <a:rPr lang="en-US" sz="900"/>
              <a:t>What changed over time?</a:t>
            </a:r>
            <a:br>
              <a:rPr lang="en-US" sz="900"/>
            </a:br>
            <a:endParaRPr sz="900"/>
          </a:p>
          <a:p>
            <a:pPr indent="-266700" lvl="0" marL="457200" rtl="0" algn="l">
              <a:lnSpc>
                <a:spcPct val="115000"/>
              </a:lnSpc>
              <a:spcBef>
                <a:spcPts val="0"/>
              </a:spcBef>
              <a:spcAft>
                <a:spcPts val="0"/>
              </a:spcAft>
              <a:buSzPts val="600"/>
              <a:buChar char="●"/>
            </a:pPr>
            <a:r>
              <a:rPr lang="en-US" sz="900"/>
              <a:t>What was blocked, when, and why?</a:t>
            </a:r>
            <a:br>
              <a:rPr lang="en-US" sz="900"/>
            </a:br>
            <a:endParaRPr sz="900"/>
          </a:p>
          <a:p>
            <a:pPr indent="0" lvl="0" marL="0" rtl="0" algn="l">
              <a:lnSpc>
                <a:spcPct val="115000"/>
              </a:lnSpc>
              <a:spcBef>
                <a:spcPts val="1200"/>
              </a:spcBef>
              <a:spcAft>
                <a:spcPts val="0"/>
              </a:spcAft>
              <a:buNone/>
            </a:pPr>
            <a:r>
              <a:rPr lang="en-US" sz="900"/>
              <a:t>Explorer shows:</a:t>
            </a:r>
            <a:endParaRPr sz="900"/>
          </a:p>
          <a:p>
            <a:pPr indent="-266700" lvl="0" marL="457200" rtl="0" algn="l">
              <a:lnSpc>
                <a:spcPct val="115000"/>
              </a:lnSpc>
              <a:spcBef>
                <a:spcPts val="1200"/>
              </a:spcBef>
              <a:spcAft>
                <a:spcPts val="0"/>
              </a:spcAft>
              <a:buSzPts val="600"/>
              <a:buChar char="●"/>
            </a:pPr>
            <a:r>
              <a:rPr lang="en-US" sz="900"/>
              <a:t>Tables &amp; schemas</a:t>
            </a:r>
            <a:br>
              <a:rPr lang="en-US" sz="900"/>
            </a:br>
            <a:endParaRPr sz="900"/>
          </a:p>
          <a:p>
            <a:pPr indent="-266700" lvl="0" marL="457200" rtl="0" algn="l">
              <a:lnSpc>
                <a:spcPct val="115000"/>
              </a:lnSpc>
              <a:spcBef>
                <a:spcPts val="0"/>
              </a:spcBef>
              <a:spcAft>
                <a:spcPts val="0"/>
              </a:spcAft>
              <a:buSzPts val="600"/>
              <a:buChar char="●"/>
            </a:pPr>
            <a:r>
              <a:rPr lang="en-US" sz="900"/>
              <a:t>Contract versions</a:t>
            </a:r>
            <a:br>
              <a:rPr lang="en-US" sz="900"/>
            </a:br>
            <a:endParaRPr sz="900"/>
          </a:p>
          <a:p>
            <a:pPr indent="-266700" lvl="0" marL="457200" rtl="0" algn="l">
              <a:lnSpc>
                <a:spcPct val="115000"/>
              </a:lnSpc>
              <a:spcBef>
                <a:spcPts val="0"/>
              </a:spcBef>
              <a:spcAft>
                <a:spcPts val="0"/>
              </a:spcAft>
              <a:buSzPts val="600"/>
              <a:buChar char="●"/>
            </a:pPr>
            <a:r>
              <a:rPr lang="en-US" sz="900"/>
              <a:t>Lineage graphs</a:t>
            </a:r>
            <a:br>
              <a:rPr lang="en-US" sz="900"/>
            </a:br>
            <a:endParaRPr sz="900"/>
          </a:p>
          <a:p>
            <a:pPr indent="-266700" lvl="0" marL="457200" rtl="0" algn="l">
              <a:lnSpc>
                <a:spcPct val="115000"/>
              </a:lnSpc>
              <a:spcBef>
                <a:spcPts val="0"/>
              </a:spcBef>
              <a:spcAft>
                <a:spcPts val="0"/>
              </a:spcAft>
              <a:buSzPts val="600"/>
              <a:buChar char="●"/>
            </a:pPr>
            <a:r>
              <a:rPr lang="en-US" sz="900"/>
              <a:t>Violation timelines</a:t>
            </a:r>
            <a:br>
              <a:rPr lang="en-US" sz="900"/>
            </a:br>
            <a:endParaRPr sz="900"/>
          </a:p>
          <a:p>
            <a:pPr indent="-266700" lvl="0" marL="457200" rtl="0" algn="l">
              <a:lnSpc>
                <a:spcPct val="115000"/>
              </a:lnSpc>
              <a:spcBef>
                <a:spcPts val="0"/>
              </a:spcBef>
              <a:spcAft>
                <a:spcPts val="0"/>
              </a:spcAft>
              <a:buSzPts val="600"/>
              <a:buChar char="●"/>
            </a:pPr>
            <a:r>
              <a:rPr lang="en-US" sz="900"/>
              <a:t>Drift deltas</a:t>
            </a:r>
            <a:br>
              <a:rPr lang="en-US" sz="900"/>
            </a:br>
            <a:endParaRPr sz="900"/>
          </a:p>
          <a:p>
            <a:pPr indent="-266700" lvl="0" marL="457200" rtl="0" algn="l">
              <a:lnSpc>
                <a:spcPct val="115000"/>
              </a:lnSpc>
              <a:spcBef>
                <a:spcPts val="0"/>
              </a:spcBef>
              <a:spcAft>
                <a:spcPts val="0"/>
              </a:spcAft>
              <a:buSzPts val="600"/>
              <a:buChar char="●"/>
            </a:pPr>
            <a:r>
              <a:rPr lang="en-US" sz="900"/>
              <a:t>Historical state</a:t>
            </a:r>
            <a:endParaRPr sz="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3b279c456e6_0_689"/>
          <p:cNvSpPr txBox="1"/>
          <p:nvPr>
            <p:ph type="title"/>
          </p:nvPr>
        </p:nvSpPr>
        <p:spPr>
          <a:xfrm>
            <a:off x="727650" y="8833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Enterprise Integration Overview</a:t>
            </a:r>
            <a:endParaRPr/>
          </a:p>
        </p:txBody>
      </p:sp>
      <p:pic>
        <p:nvPicPr>
          <p:cNvPr id="105" name="Google Shape;105;g3b279c456e6_0_689" title="nvariant enterprise integration overview diagram (1).png"/>
          <p:cNvPicPr preferRelativeResize="0"/>
          <p:nvPr/>
        </p:nvPicPr>
        <p:blipFill rotWithShape="1">
          <a:blip r:embed="rId3">
            <a:alphaModFix/>
          </a:blip>
          <a:srcRect b="2143" l="0" r="0" t="11418"/>
          <a:stretch/>
        </p:blipFill>
        <p:spPr>
          <a:xfrm>
            <a:off x="66200" y="1963850"/>
            <a:ext cx="7170801" cy="4132150"/>
          </a:xfrm>
          <a:prstGeom prst="rect">
            <a:avLst/>
          </a:prstGeom>
          <a:noFill/>
          <a:ln>
            <a:noFill/>
          </a:ln>
        </p:spPr>
      </p:pic>
      <p:sp>
        <p:nvSpPr>
          <p:cNvPr id="106" name="Google Shape;106;g3b279c456e6_0_689"/>
          <p:cNvSpPr/>
          <p:nvPr/>
        </p:nvSpPr>
        <p:spPr>
          <a:xfrm>
            <a:off x="3781775" y="3273775"/>
            <a:ext cx="268200" cy="2541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7" name="Google Shape;107;g3b279c456e6_0_689"/>
          <p:cNvSpPr txBox="1"/>
          <p:nvPr/>
        </p:nvSpPr>
        <p:spPr>
          <a:xfrm>
            <a:off x="7295450" y="1963850"/>
            <a:ext cx="1749900" cy="338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US" sz="1300"/>
              <a:t>Invocation points</a:t>
            </a:r>
            <a:endParaRPr b="1" sz="1300"/>
          </a:p>
          <a:p>
            <a:pPr indent="-298450" lvl="0" marL="457200" rtl="0" algn="l">
              <a:lnSpc>
                <a:spcPct val="115000"/>
              </a:lnSpc>
              <a:spcBef>
                <a:spcPts val="1200"/>
              </a:spcBef>
              <a:spcAft>
                <a:spcPts val="0"/>
              </a:spcAft>
              <a:buSzPts val="1100"/>
              <a:buChar char="●"/>
            </a:pPr>
            <a:r>
              <a:rPr lang="en-US" sz="1100"/>
              <a:t>Source control / CI (pre-merge, pre-deploy)</a:t>
            </a:r>
            <a:br>
              <a:rPr lang="en-US" sz="1100"/>
            </a:br>
            <a:endParaRPr sz="1100"/>
          </a:p>
          <a:p>
            <a:pPr indent="-298450" lvl="0" marL="457200" rtl="0" algn="l">
              <a:lnSpc>
                <a:spcPct val="115000"/>
              </a:lnSpc>
              <a:spcBef>
                <a:spcPts val="0"/>
              </a:spcBef>
              <a:spcAft>
                <a:spcPts val="0"/>
              </a:spcAft>
              <a:buSzPts val="1100"/>
              <a:buChar char="●"/>
            </a:pPr>
            <a:r>
              <a:rPr lang="en-US" sz="1100"/>
              <a:t>Orchestrators (DAG deploy, task execution)</a:t>
            </a:r>
            <a:br>
              <a:rPr lang="en-US" sz="1100"/>
            </a:br>
            <a:endParaRPr sz="1100"/>
          </a:p>
          <a:p>
            <a:pPr indent="-298450" lvl="0" marL="457200" rtl="0" algn="l">
              <a:lnSpc>
                <a:spcPct val="115000"/>
              </a:lnSpc>
              <a:spcBef>
                <a:spcPts val="0"/>
              </a:spcBef>
              <a:spcAft>
                <a:spcPts val="0"/>
              </a:spcAft>
              <a:buSzPts val="1100"/>
              <a:buChar char="●"/>
            </a:pPr>
            <a:r>
              <a:rPr lang="en-US" sz="1100"/>
              <a:t>Transformation layers (model build, materialization)</a:t>
            </a:r>
            <a:br>
              <a:rPr lang="en-US" sz="1100"/>
            </a:br>
            <a:endParaRPr sz="1100"/>
          </a:p>
          <a:p>
            <a:pPr indent="-298450" lvl="0" marL="457200" rtl="0" algn="l">
              <a:lnSpc>
                <a:spcPct val="115000"/>
              </a:lnSpc>
              <a:spcBef>
                <a:spcPts val="0"/>
              </a:spcBef>
              <a:spcAft>
                <a:spcPts val="0"/>
              </a:spcAft>
              <a:buSzPts val="1100"/>
              <a:buChar char="●"/>
            </a:pPr>
            <a:r>
              <a:rPr lang="en-US" sz="1100"/>
              <a:t>Ingestion systems (publish checkpoints)</a:t>
            </a:r>
            <a:br>
              <a:rPr lang="en-US" sz="1100"/>
            </a:br>
            <a:endParaRPr sz="1100"/>
          </a:p>
          <a:p>
            <a:pPr indent="-298450" lvl="0" marL="457200" rtl="0" algn="l">
              <a:lnSpc>
                <a:spcPct val="115000"/>
              </a:lnSpc>
              <a:spcBef>
                <a:spcPts val="0"/>
              </a:spcBef>
              <a:spcAft>
                <a:spcPts val="0"/>
              </a:spcAft>
              <a:buSzPts val="1100"/>
              <a:buChar char="●"/>
            </a:pPr>
            <a:r>
              <a:rPr lang="en-US" sz="1100"/>
              <a:t>Scheduled observability loops</a:t>
            </a:r>
            <a:endParaRPr sz="1300">
              <a:solidFill>
                <a:schemeClr val="accent1"/>
              </a:solidFill>
              <a:latin typeface="Lato"/>
              <a:ea typeface="Lato"/>
              <a:cs typeface="Lato"/>
              <a:sym typeface="La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3b279c456e6_0_640"/>
          <p:cNvSpPr txBox="1"/>
          <p:nvPr>
            <p:ph type="title"/>
          </p:nvPr>
        </p:nvSpPr>
        <p:spPr>
          <a:xfrm>
            <a:off x="729450" y="1645325"/>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Control Plane UI</a:t>
            </a:r>
            <a:endParaRPr/>
          </a:p>
        </p:txBody>
      </p:sp>
      <p:sp>
        <p:nvSpPr>
          <p:cNvPr id="325" name="Google Shape;325;g3b279c456e6_0_640"/>
          <p:cNvSpPr txBox="1"/>
          <p:nvPr>
            <p:ph idx="1" type="body"/>
          </p:nvPr>
        </p:nvSpPr>
        <p:spPr>
          <a:xfrm>
            <a:off x="729450" y="2277958"/>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800">
                <a:solidFill>
                  <a:schemeClr val="dk2"/>
                </a:solidFill>
                <a:latin typeface="Arial"/>
                <a:ea typeface="Arial"/>
                <a:cs typeface="Arial"/>
                <a:sym typeface="Arial"/>
              </a:rPr>
              <a:t>nvariant centralizes governance configuration, enforcement policies, approvals, overrides, and system state within a control plane that defines how and where authority is exercised.</a:t>
            </a:r>
            <a:endParaRPr sz="1800">
              <a:solidFill>
                <a:schemeClr val="dk2"/>
              </a:solidFill>
              <a:latin typeface="Arial"/>
              <a:ea typeface="Arial"/>
              <a:cs typeface="Arial"/>
              <a:sym typeface="Arial"/>
            </a:endParaRPr>
          </a:p>
        </p:txBody>
      </p:sp>
      <p:pic>
        <p:nvPicPr>
          <p:cNvPr id="326" name="Google Shape;326;g3b279c456e6_0_640"/>
          <p:cNvPicPr preferRelativeResize="0"/>
          <p:nvPr/>
        </p:nvPicPr>
        <p:blipFill rotWithShape="1">
          <a:blip r:embed="rId3">
            <a:alphaModFix/>
          </a:blip>
          <a:srcRect b="4943" l="0" r="0" t="6467"/>
          <a:stretch/>
        </p:blipFill>
        <p:spPr>
          <a:xfrm>
            <a:off x="437375" y="3429000"/>
            <a:ext cx="5566852" cy="3287900"/>
          </a:xfrm>
          <a:prstGeom prst="rect">
            <a:avLst/>
          </a:prstGeom>
          <a:noFill/>
          <a:ln>
            <a:noFill/>
          </a:ln>
        </p:spPr>
      </p:pic>
      <p:sp>
        <p:nvSpPr>
          <p:cNvPr id="327" name="Google Shape;327;g3b279c456e6_0_640"/>
          <p:cNvSpPr txBox="1"/>
          <p:nvPr/>
        </p:nvSpPr>
        <p:spPr>
          <a:xfrm>
            <a:off x="6144000" y="3429000"/>
            <a:ext cx="3000000" cy="3032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a:t>Control Plane is where:</a:t>
            </a:r>
            <a:endParaRPr/>
          </a:p>
          <a:p>
            <a:pPr indent="-298450" lvl="0" marL="457200" rtl="0" algn="l">
              <a:lnSpc>
                <a:spcPct val="115000"/>
              </a:lnSpc>
              <a:spcBef>
                <a:spcPts val="1200"/>
              </a:spcBef>
              <a:spcAft>
                <a:spcPts val="0"/>
              </a:spcAft>
              <a:buSzPts val="1100"/>
              <a:buChar char="●"/>
            </a:pPr>
            <a:r>
              <a:rPr lang="en-US"/>
              <a:t>Contracts are authored</a:t>
            </a:r>
            <a:br>
              <a:rPr lang="en-US"/>
            </a:br>
            <a:endParaRPr/>
          </a:p>
          <a:p>
            <a:pPr indent="-298450" lvl="0" marL="457200" rtl="0" algn="l">
              <a:lnSpc>
                <a:spcPct val="115000"/>
              </a:lnSpc>
              <a:spcBef>
                <a:spcPts val="0"/>
              </a:spcBef>
              <a:spcAft>
                <a:spcPts val="0"/>
              </a:spcAft>
              <a:buSzPts val="1100"/>
              <a:buChar char="●"/>
            </a:pPr>
            <a:r>
              <a:rPr lang="en-US"/>
              <a:t>Rules are tightened or loosened</a:t>
            </a:r>
            <a:br>
              <a:rPr lang="en-US"/>
            </a:br>
            <a:endParaRPr/>
          </a:p>
          <a:p>
            <a:pPr indent="-298450" lvl="0" marL="457200" rtl="0" algn="l">
              <a:lnSpc>
                <a:spcPct val="115000"/>
              </a:lnSpc>
              <a:spcBef>
                <a:spcPts val="0"/>
              </a:spcBef>
              <a:spcAft>
                <a:spcPts val="0"/>
              </a:spcAft>
              <a:buSzPts val="1100"/>
              <a:buChar char="●"/>
            </a:pPr>
            <a:r>
              <a:rPr lang="en-US"/>
              <a:t>Exceptions are granted</a:t>
            </a:r>
            <a:br>
              <a:rPr lang="en-US"/>
            </a:br>
            <a:endParaRPr/>
          </a:p>
          <a:p>
            <a:pPr indent="-298450" lvl="0" marL="457200" rtl="0" algn="l">
              <a:lnSpc>
                <a:spcPct val="115000"/>
              </a:lnSpc>
              <a:spcBef>
                <a:spcPts val="0"/>
              </a:spcBef>
              <a:spcAft>
                <a:spcPts val="0"/>
              </a:spcAft>
              <a:buSzPts val="1100"/>
              <a:buChar char="●"/>
            </a:pPr>
            <a:r>
              <a:rPr lang="en-US"/>
              <a:t>Ownership is assigned</a:t>
            </a:r>
            <a:br>
              <a:rPr lang="en-US"/>
            </a:br>
            <a:endParaRPr/>
          </a:p>
          <a:p>
            <a:pPr indent="-298450" lvl="0" marL="457200" rtl="0" algn="l">
              <a:lnSpc>
                <a:spcPct val="115000"/>
              </a:lnSpc>
              <a:spcBef>
                <a:spcPts val="0"/>
              </a:spcBef>
              <a:spcAft>
                <a:spcPts val="0"/>
              </a:spcAft>
              <a:buSzPts val="1100"/>
              <a:buChar char="●"/>
            </a:pPr>
            <a:r>
              <a:rPr lang="en-US"/>
              <a:t>Enforcement policies change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3b279c456e6_0_649"/>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Approval &amp; Decision Workflow</a:t>
            </a:r>
            <a:endParaRPr/>
          </a:p>
        </p:txBody>
      </p:sp>
      <p:sp>
        <p:nvSpPr>
          <p:cNvPr id="333" name="Google Shape;333;g3b279c456e6_0_649"/>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800">
                <a:solidFill>
                  <a:schemeClr val="dk2"/>
                </a:solidFill>
                <a:latin typeface="Arial"/>
                <a:ea typeface="Arial"/>
                <a:cs typeface="Arial"/>
                <a:sym typeface="Arial"/>
              </a:rPr>
              <a:t>nvariant routes contract promotion, overrides, and evolution through explicit human approval workflows that preserve accountability and intent at every governance boundary.</a:t>
            </a:r>
            <a:endParaRPr sz="1800">
              <a:solidFill>
                <a:schemeClr val="dk2"/>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g3b279c456e6_0_654"/>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Audit &amp; Evidence Store</a:t>
            </a:r>
            <a:endParaRPr/>
          </a:p>
        </p:txBody>
      </p:sp>
      <p:sp>
        <p:nvSpPr>
          <p:cNvPr id="339" name="Google Shape;339;g3b279c456e6_0_654"/>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800">
                <a:solidFill>
                  <a:schemeClr val="dk2"/>
                </a:solidFill>
                <a:latin typeface="Arial"/>
                <a:ea typeface="Arial"/>
                <a:cs typeface="Arial"/>
                <a:sym typeface="Arial"/>
              </a:rPr>
              <a:t>nvariant records an immutable audit trail of contracts, violations, approvals, overrides, and evolutions to support compliance</a:t>
            </a:r>
            <a:endParaRPr sz="1800">
              <a:solidFill>
                <a:schemeClr val="dk2"/>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3b279c456e6_0_670"/>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 Signal &amp; Notification Layer</a:t>
            </a:r>
            <a:endParaRPr/>
          </a:p>
        </p:txBody>
      </p:sp>
      <p:sp>
        <p:nvSpPr>
          <p:cNvPr id="345" name="Google Shape;345;g3b279c456e6_0_670"/>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800">
                <a:solidFill>
                  <a:schemeClr val="dk2"/>
                </a:solidFill>
                <a:latin typeface="Arial"/>
                <a:ea typeface="Arial"/>
                <a:cs typeface="Arial"/>
                <a:sym typeface="Arial"/>
              </a:rPr>
              <a:t>nvariant emits drift signals, violations, and advisory insights through configurable notification channels while separating informational alerts from enforcement actions.</a:t>
            </a:r>
            <a:endParaRPr sz="1800">
              <a:solidFill>
                <a:schemeClr val="dk2"/>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3b27b882c21_0_14"/>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Drift Glossary</a:t>
            </a:r>
            <a:endParaRPr/>
          </a:p>
        </p:txBody>
      </p:sp>
      <p:graphicFrame>
        <p:nvGraphicFramePr>
          <p:cNvPr id="351" name="Google Shape;351;g3b27b882c21_0_14"/>
          <p:cNvGraphicFramePr/>
          <p:nvPr/>
        </p:nvGraphicFramePr>
        <p:xfrm>
          <a:off x="815625" y="2655375"/>
          <a:ext cx="3000000" cy="3000000"/>
        </p:xfrm>
        <a:graphic>
          <a:graphicData uri="http://schemas.openxmlformats.org/drawingml/2006/table">
            <a:tbl>
              <a:tblPr>
                <a:noFill/>
                <a:tableStyleId>{6B8A81AF-8DA9-4A99-9054-1D7A6B94F430}</a:tableStyleId>
              </a:tblPr>
              <a:tblGrid>
                <a:gridCol w="1652600"/>
                <a:gridCol w="2610175"/>
                <a:gridCol w="2069600"/>
              </a:tblGrid>
              <a:tr h="355200">
                <a:tc>
                  <a:txBody>
                    <a:bodyPr/>
                    <a:lstStyle/>
                    <a:p>
                      <a:pPr indent="0" lvl="0" marL="0" rtl="0" algn="ctr">
                        <a:lnSpc>
                          <a:spcPct val="115000"/>
                        </a:lnSpc>
                        <a:spcBef>
                          <a:spcPts val="0"/>
                        </a:spcBef>
                        <a:spcAft>
                          <a:spcPts val="0"/>
                        </a:spcAft>
                        <a:buNone/>
                      </a:pPr>
                      <a:r>
                        <a:rPr b="1" lang="en-US" sz="1100"/>
                        <a:t>Type</a:t>
                      </a:r>
                      <a:endParaRPr b="1" sz="1100"/>
                    </a:p>
                  </a:txBody>
                  <a:tcPr marT="91425" marB="91425" marR="91425" marL="91425">
                    <a:solidFill>
                      <a:srgbClr val="B7B7B7"/>
                    </a:solidFill>
                  </a:tcPr>
                </a:tc>
                <a:tc>
                  <a:txBody>
                    <a:bodyPr/>
                    <a:lstStyle/>
                    <a:p>
                      <a:pPr indent="0" lvl="0" marL="0" rtl="0" algn="ctr">
                        <a:lnSpc>
                          <a:spcPct val="115000"/>
                        </a:lnSpc>
                        <a:spcBef>
                          <a:spcPts val="0"/>
                        </a:spcBef>
                        <a:spcAft>
                          <a:spcPts val="0"/>
                        </a:spcAft>
                        <a:buNone/>
                      </a:pPr>
                      <a:r>
                        <a:rPr b="1" lang="en-US" sz="1100"/>
                        <a:t>Example</a:t>
                      </a:r>
                      <a:endParaRPr b="1" sz="1100"/>
                    </a:p>
                  </a:txBody>
                  <a:tcPr marT="91425" marB="91425" marR="91425" marL="91425">
                    <a:solidFill>
                      <a:srgbClr val="B7B7B7"/>
                    </a:solidFill>
                  </a:tcPr>
                </a:tc>
                <a:tc>
                  <a:txBody>
                    <a:bodyPr/>
                    <a:lstStyle/>
                    <a:p>
                      <a:pPr indent="0" lvl="0" marL="0" rtl="0" algn="ctr">
                        <a:lnSpc>
                          <a:spcPct val="115000"/>
                        </a:lnSpc>
                        <a:spcBef>
                          <a:spcPts val="0"/>
                        </a:spcBef>
                        <a:spcAft>
                          <a:spcPts val="0"/>
                        </a:spcAft>
                        <a:buNone/>
                      </a:pPr>
                      <a:r>
                        <a:rPr b="1" lang="en-US" sz="1100"/>
                        <a:t>Enforcement</a:t>
                      </a:r>
                      <a:endParaRPr b="1" sz="1100"/>
                    </a:p>
                  </a:txBody>
                  <a:tcPr marT="91425" marB="91425" marR="91425" marL="91425">
                    <a:solidFill>
                      <a:srgbClr val="B7B7B7"/>
                    </a:solidFill>
                  </a:tcPr>
                </a:tc>
              </a:tr>
              <a:tr h="572700">
                <a:tc>
                  <a:txBody>
                    <a:bodyPr/>
                    <a:lstStyle/>
                    <a:p>
                      <a:pPr indent="0" lvl="0" marL="0" rtl="0" algn="l">
                        <a:spcBef>
                          <a:spcPts val="0"/>
                        </a:spcBef>
                        <a:spcAft>
                          <a:spcPts val="0"/>
                        </a:spcAft>
                        <a:buNone/>
                      </a:pPr>
                      <a:r>
                        <a:rPr lang="en-US"/>
                        <a:t>Schema Drift</a:t>
                      </a:r>
                      <a:endParaRPr/>
                    </a:p>
                  </a:txBody>
                  <a:tcPr marT="91425" marB="91425" marR="91425" marL="91425"/>
                </a:tc>
                <a:tc>
                  <a:txBody>
                    <a:bodyPr/>
                    <a:lstStyle/>
                    <a:p>
                      <a:pPr indent="0" lvl="0" marL="0" rtl="0" algn="l">
                        <a:spcBef>
                          <a:spcPts val="0"/>
                        </a:spcBef>
                        <a:spcAft>
                          <a:spcPts val="0"/>
                        </a:spcAft>
                        <a:buNone/>
                      </a:pPr>
                      <a:r>
                        <a:rPr lang="en-US"/>
                        <a:t>Column removed</a:t>
                      </a:r>
                      <a:endParaRPr/>
                    </a:p>
                  </a:txBody>
                  <a:tcPr marT="91425" marB="91425" marR="91425" marL="91425"/>
                </a:tc>
                <a:tc>
                  <a:txBody>
                    <a:bodyPr/>
                    <a:lstStyle/>
                    <a:p>
                      <a:pPr indent="0" lvl="0" marL="0" rtl="0" algn="l">
                        <a:spcBef>
                          <a:spcPts val="0"/>
                        </a:spcBef>
                        <a:spcAft>
                          <a:spcPts val="0"/>
                        </a:spcAft>
                        <a:buNone/>
                      </a:pPr>
                      <a:r>
                        <a:rPr lang="en-US"/>
                        <a:t>Deterministic</a:t>
                      </a:r>
                      <a:endParaRPr/>
                    </a:p>
                  </a:txBody>
                  <a:tcPr marT="91425" marB="91425" marR="91425" marL="91425"/>
                </a:tc>
              </a:tr>
              <a:tr h="572700">
                <a:tc>
                  <a:txBody>
                    <a:bodyPr/>
                    <a:lstStyle/>
                    <a:p>
                      <a:pPr indent="0" lvl="0" marL="0" rtl="0" algn="l">
                        <a:spcBef>
                          <a:spcPts val="0"/>
                        </a:spcBef>
                        <a:spcAft>
                          <a:spcPts val="0"/>
                        </a:spcAft>
                        <a:buNone/>
                      </a:pPr>
                      <a:r>
                        <a:rPr lang="en-US"/>
                        <a:t>Semantic Drift</a:t>
                      </a:r>
                      <a:endParaRPr/>
                    </a:p>
                  </a:txBody>
                  <a:tcPr marT="91425" marB="91425" marR="91425" marL="91425"/>
                </a:tc>
                <a:tc>
                  <a:txBody>
                    <a:bodyPr/>
                    <a:lstStyle/>
                    <a:p>
                      <a:pPr indent="0" lvl="0" marL="0" rtl="0" algn="l">
                        <a:spcBef>
                          <a:spcPts val="0"/>
                        </a:spcBef>
                        <a:spcAft>
                          <a:spcPts val="0"/>
                        </a:spcAft>
                        <a:buNone/>
                      </a:pPr>
                      <a:r>
                        <a:rPr lang="en-US"/>
                        <a:t>Values shift meaning</a:t>
                      </a:r>
                      <a:endParaRPr/>
                    </a:p>
                  </a:txBody>
                  <a:tcPr marT="91425" marB="91425" marR="91425" marL="91425"/>
                </a:tc>
                <a:tc>
                  <a:txBody>
                    <a:bodyPr/>
                    <a:lstStyle/>
                    <a:p>
                      <a:pPr indent="0" lvl="0" marL="0" rtl="0" algn="l">
                        <a:spcBef>
                          <a:spcPts val="0"/>
                        </a:spcBef>
                        <a:spcAft>
                          <a:spcPts val="0"/>
                        </a:spcAft>
                        <a:buNone/>
                      </a:pPr>
                      <a:r>
                        <a:rPr lang="en-US"/>
                        <a:t>Observed → flagged</a:t>
                      </a:r>
                      <a:endParaRPr/>
                    </a:p>
                  </a:txBody>
                  <a:tcPr marT="91425" marB="91425" marR="91425" marL="91425"/>
                </a:tc>
              </a:tr>
              <a:tr h="572700">
                <a:tc>
                  <a:txBody>
                    <a:bodyPr/>
                    <a:lstStyle/>
                    <a:p>
                      <a:pPr indent="0" lvl="0" marL="0" rtl="0" algn="l">
                        <a:spcBef>
                          <a:spcPts val="0"/>
                        </a:spcBef>
                        <a:spcAft>
                          <a:spcPts val="0"/>
                        </a:spcAft>
                        <a:buNone/>
                      </a:pPr>
                      <a:r>
                        <a:rPr lang="en-US"/>
                        <a:t>Behavioral Drift</a:t>
                      </a:r>
                      <a:endParaRPr/>
                    </a:p>
                  </a:txBody>
                  <a:tcPr marT="91425" marB="91425" marR="91425" marL="91425"/>
                </a:tc>
                <a:tc>
                  <a:txBody>
                    <a:bodyPr/>
                    <a:lstStyle/>
                    <a:p>
                      <a:pPr indent="0" lvl="0" marL="0" rtl="0" algn="l">
                        <a:spcBef>
                          <a:spcPts val="0"/>
                        </a:spcBef>
                        <a:spcAft>
                          <a:spcPts val="0"/>
                        </a:spcAft>
                        <a:buNone/>
                      </a:pPr>
                      <a:r>
                        <a:rPr lang="en-US"/>
                        <a:t>Volume/frequency change</a:t>
                      </a:r>
                      <a:endParaRPr/>
                    </a:p>
                  </a:txBody>
                  <a:tcPr marT="91425" marB="91425" marR="91425" marL="91425"/>
                </a:tc>
                <a:tc>
                  <a:txBody>
                    <a:bodyPr/>
                    <a:lstStyle/>
                    <a:p>
                      <a:pPr indent="0" lvl="0" marL="0" rtl="0" algn="l">
                        <a:spcBef>
                          <a:spcPts val="0"/>
                        </a:spcBef>
                        <a:spcAft>
                          <a:spcPts val="0"/>
                        </a:spcAft>
                        <a:buNone/>
                      </a:pPr>
                      <a:r>
                        <a:rPr lang="en-US"/>
                        <a:t>Observed → alerted</a:t>
                      </a:r>
                      <a:endParaRPr/>
                    </a:p>
                  </a:txBody>
                  <a:tcPr marT="91425" marB="91425" marR="91425" marL="91425"/>
                </a:tc>
              </a:tr>
              <a:tr h="572700">
                <a:tc>
                  <a:txBody>
                    <a:bodyPr/>
                    <a:lstStyle/>
                    <a:p>
                      <a:pPr indent="0" lvl="0" marL="0" rtl="0" algn="l">
                        <a:spcBef>
                          <a:spcPts val="0"/>
                        </a:spcBef>
                        <a:spcAft>
                          <a:spcPts val="0"/>
                        </a:spcAft>
                        <a:buNone/>
                      </a:pPr>
                      <a:r>
                        <a:rPr lang="en-US"/>
                        <a:t>Evolution</a:t>
                      </a:r>
                      <a:endParaRPr/>
                    </a:p>
                  </a:txBody>
                  <a:tcPr marT="91425" marB="91425" marR="91425" marL="91425"/>
                </a:tc>
                <a:tc>
                  <a:txBody>
                    <a:bodyPr/>
                    <a:lstStyle/>
                    <a:p>
                      <a:pPr indent="0" lvl="0" marL="0" rtl="0" algn="l">
                        <a:spcBef>
                          <a:spcPts val="0"/>
                        </a:spcBef>
                        <a:spcAft>
                          <a:spcPts val="0"/>
                        </a:spcAft>
                        <a:buNone/>
                      </a:pPr>
                      <a:r>
                        <a:rPr lang="en-US"/>
                        <a:t>New nullable column</a:t>
                      </a:r>
                      <a:endParaRPr/>
                    </a:p>
                  </a:txBody>
                  <a:tcPr marT="91425" marB="91425" marR="91425" marL="91425"/>
                </a:tc>
                <a:tc>
                  <a:txBody>
                    <a:bodyPr/>
                    <a:lstStyle/>
                    <a:p>
                      <a:pPr indent="0" lvl="0" marL="0" rtl="0" algn="l">
                        <a:spcBef>
                          <a:spcPts val="0"/>
                        </a:spcBef>
                        <a:spcAft>
                          <a:spcPts val="0"/>
                        </a:spcAft>
                        <a:buNone/>
                      </a:pPr>
                      <a:r>
                        <a:rPr lang="en-US"/>
                        <a:t>Allowed</a:t>
                      </a:r>
                      <a:endParaRPr/>
                    </a:p>
                  </a:txBody>
                  <a:tcPr marT="91425" marB="91425" marR="91425" marL="91425"/>
                </a:tc>
              </a:tr>
              <a:tr h="572700">
                <a:tc>
                  <a:txBody>
                    <a:bodyPr/>
                    <a:lstStyle/>
                    <a:p>
                      <a:pPr indent="0" lvl="0" marL="0" rtl="0" algn="l">
                        <a:spcBef>
                          <a:spcPts val="0"/>
                        </a:spcBef>
                        <a:spcAft>
                          <a:spcPts val="0"/>
                        </a:spcAft>
                        <a:buNone/>
                      </a:pPr>
                      <a:r>
                        <a:rPr lang="en-US"/>
                        <a:t>Degradation</a:t>
                      </a:r>
                      <a:endParaRPr/>
                    </a:p>
                  </a:txBody>
                  <a:tcPr marT="91425" marB="91425" marR="91425" marL="91425"/>
                </a:tc>
                <a:tc>
                  <a:txBody>
                    <a:bodyPr/>
                    <a:lstStyle/>
                    <a:p>
                      <a:pPr indent="0" lvl="0" marL="0" rtl="0" algn="l">
                        <a:spcBef>
                          <a:spcPts val="0"/>
                        </a:spcBef>
                        <a:spcAft>
                          <a:spcPts val="0"/>
                        </a:spcAft>
                        <a:buNone/>
                      </a:pPr>
                      <a:r>
                        <a:rPr lang="en-US"/>
                        <a:t>Gradual null creep</a:t>
                      </a:r>
                      <a:endParaRPr/>
                    </a:p>
                  </a:txBody>
                  <a:tcPr marT="91425" marB="91425" marR="91425" marL="91425"/>
                </a:tc>
                <a:tc>
                  <a:txBody>
                    <a:bodyPr/>
                    <a:lstStyle/>
                    <a:p>
                      <a:pPr indent="0" lvl="0" marL="0" rtl="0" algn="l">
                        <a:spcBef>
                          <a:spcPts val="0"/>
                        </a:spcBef>
                        <a:spcAft>
                          <a:spcPts val="0"/>
                        </a:spcAft>
                        <a:buNone/>
                      </a:pPr>
                      <a:r>
                        <a:rPr lang="en-US"/>
                        <a:t>Advisory</a:t>
                      </a:r>
                      <a:endParaRPr/>
                    </a:p>
                  </a:txBody>
                  <a:tcPr marT="91425" marB="91425" marR="91425" marL="91425"/>
                </a:tc>
              </a:tr>
              <a:tr h="373325">
                <a:tc>
                  <a:txBody>
                    <a:bodyPr/>
                    <a:lstStyle/>
                    <a:p>
                      <a:pPr indent="0" lvl="0" marL="0" rtl="0" algn="l">
                        <a:spcBef>
                          <a:spcPts val="0"/>
                        </a:spcBef>
                        <a:spcAft>
                          <a:spcPts val="0"/>
                        </a:spcAft>
                        <a:buNone/>
                      </a:pPr>
                      <a:r>
                        <a:rPr lang="en-US"/>
                        <a:t>Violation</a:t>
                      </a:r>
                      <a:endParaRPr/>
                    </a:p>
                  </a:txBody>
                  <a:tcPr marT="91425" marB="91425" marR="91425" marL="91425"/>
                </a:tc>
                <a:tc>
                  <a:txBody>
                    <a:bodyPr/>
                    <a:lstStyle/>
                    <a:p>
                      <a:pPr indent="0" lvl="0" marL="0" rtl="0" algn="l">
                        <a:spcBef>
                          <a:spcPts val="0"/>
                        </a:spcBef>
                        <a:spcAft>
                          <a:spcPts val="0"/>
                        </a:spcAft>
                        <a:buNone/>
                      </a:pPr>
                      <a:r>
                        <a:rPr lang="en-US"/>
                        <a:t>Breaking change</a:t>
                      </a:r>
                      <a:endParaRPr/>
                    </a:p>
                  </a:txBody>
                  <a:tcPr marT="91425" marB="91425" marR="91425" marL="91425"/>
                </a:tc>
                <a:tc>
                  <a:txBody>
                    <a:bodyPr/>
                    <a:lstStyle/>
                    <a:p>
                      <a:pPr indent="0" lvl="0" marL="0" rtl="0" algn="l">
                        <a:spcBef>
                          <a:spcPts val="0"/>
                        </a:spcBef>
                        <a:spcAft>
                          <a:spcPts val="0"/>
                        </a:spcAft>
                        <a:buNone/>
                      </a:pPr>
                      <a:r>
                        <a:rPr lang="en-US"/>
                        <a:t>Blocked</a:t>
                      </a:r>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g3b279c456e6_0_585"/>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Technical Conceptual Summary</a:t>
            </a:r>
            <a:endParaRPr/>
          </a:p>
        </p:txBody>
      </p:sp>
      <p:sp>
        <p:nvSpPr>
          <p:cNvPr id="113" name="Google Shape;113;g3b279c456e6_0_585"/>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US" sz="1700">
                <a:solidFill>
                  <a:schemeClr val="dk2"/>
                </a:solidFill>
                <a:latin typeface="Arial"/>
                <a:ea typeface="Arial"/>
                <a:cs typeface="Arial"/>
                <a:sym typeface="Arial"/>
              </a:rPr>
              <a:t>nvariant governs data by observing metadata-level behavior to establish baselines, capturing human intent as explicit contracts, enforcing those contracts deterministically at release time, and continuously monitoring production behavior for semantic and schema drift. Machine learning assists by proposing drafts, prioritizing signals, and suggesting evolution, but never exercises enforcement authority. All approved contracts, signals, overrides, and evolutions are traced across lineage and preserved in audit history, allowing governance to compound safely over time without interfering with data execution.</a:t>
            </a:r>
            <a:endParaRPr sz="1700">
              <a:solidFill>
                <a:schemeClr val="dk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3b279c456e6_0_684"/>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Core Unwavering Principles</a:t>
            </a:r>
            <a:endParaRPr/>
          </a:p>
        </p:txBody>
      </p:sp>
      <p:sp>
        <p:nvSpPr>
          <p:cNvPr id="119" name="Google Shape;119;g3b279c456e6_0_684"/>
          <p:cNvSpPr txBox="1"/>
          <p:nvPr>
            <p:ph idx="1" type="body"/>
          </p:nvPr>
        </p:nvSpPr>
        <p:spPr>
          <a:xfrm>
            <a:off x="729450" y="2616608"/>
            <a:ext cx="7688700" cy="3014700"/>
          </a:xfrm>
          <a:prstGeom prst="rect">
            <a:avLst/>
          </a:prstGeom>
        </p:spPr>
        <p:txBody>
          <a:bodyPr anchorCtr="0" anchor="t" bIns="91425" lIns="91425" spcFirstLastPara="1" rIns="91425" wrap="square" tIns="91425">
            <a:normAutofit/>
          </a:bodyPr>
          <a:lstStyle/>
          <a:p>
            <a:pPr indent="-342900" lvl="0" marL="457200" rtl="0" algn="l">
              <a:spcBef>
                <a:spcPts val="1200"/>
              </a:spcBef>
              <a:spcAft>
                <a:spcPts val="0"/>
              </a:spcAft>
              <a:buClr>
                <a:srgbClr val="000000"/>
              </a:buClr>
              <a:buSzPts val="1800"/>
              <a:buFont typeface="Arial"/>
              <a:buChar char="●"/>
            </a:pPr>
            <a:r>
              <a:rPr lang="en-US" sz="1800">
                <a:solidFill>
                  <a:srgbClr val="000000"/>
                </a:solidFill>
                <a:latin typeface="Arial"/>
                <a:ea typeface="Arial"/>
                <a:cs typeface="Arial"/>
                <a:sym typeface="Arial"/>
              </a:rPr>
              <a:t>Determinism enforces.</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en-US" sz="1800">
                <a:solidFill>
                  <a:srgbClr val="000000"/>
                </a:solidFill>
                <a:latin typeface="Arial"/>
                <a:ea typeface="Arial"/>
                <a:cs typeface="Arial"/>
                <a:sym typeface="Arial"/>
              </a:rPr>
              <a:t>Observation informs.</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en-US" sz="1800">
                <a:solidFill>
                  <a:srgbClr val="000000"/>
                </a:solidFill>
                <a:latin typeface="Arial"/>
                <a:ea typeface="Arial"/>
                <a:cs typeface="Arial"/>
                <a:sym typeface="Arial"/>
              </a:rPr>
              <a:t>Intelligence (ML) advises.</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en-US" sz="1800">
                <a:solidFill>
                  <a:srgbClr val="000000"/>
                </a:solidFill>
                <a:latin typeface="Arial"/>
                <a:ea typeface="Arial"/>
                <a:cs typeface="Arial"/>
                <a:sym typeface="Arial"/>
              </a:rPr>
              <a:t>Humans decide.</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3b279c456e6_0_471"/>
          <p:cNvSpPr txBox="1"/>
          <p:nvPr>
            <p:ph type="title"/>
          </p:nvPr>
        </p:nvSpPr>
        <p:spPr>
          <a:xfrm>
            <a:off x="729450" y="1763267"/>
            <a:ext cx="7688400" cy="202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User Journey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3b279c456e6_0_427"/>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System onboarding and integrations</a:t>
            </a:r>
            <a:endParaRPr/>
          </a:p>
        </p:txBody>
      </p:sp>
      <p:sp>
        <p:nvSpPr>
          <p:cNvPr id="130" name="Google Shape;130;g3b279c456e6_0_427"/>
          <p:cNvSpPr txBox="1"/>
          <p:nvPr>
            <p:ph idx="1" type="body"/>
          </p:nvPr>
        </p:nvSpPr>
        <p:spPr>
          <a:xfrm>
            <a:off x="729450" y="2560183"/>
            <a:ext cx="7688700" cy="301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onboards by connecting read-only to your data platforms and CI/CD release surfaces, establishing identity, access, and asset discovery without altering production execution.</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Control Plane (setup), integrations, credentials/roles, connectors</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Output: known environments (dev/stage/prod), asset inventory, release hooks available</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3b279c456e6_0_435"/>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US"/>
              <a:t>Asset discovery and inventory</a:t>
            </a:r>
            <a:endParaRPr/>
          </a:p>
        </p:txBody>
      </p:sp>
      <p:sp>
        <p:nvSpPr>
          <p:cNvPr id="136" name="Google Shape;136;g3b279c456e6_0_435"/>
          <p:cNvSpPr txBox="1"/>
          <p:nvPr>
            <p:ph idx="1" type="body"/>
          </p:nvPr>
        </p:nvSpPr>
        <p:spPr>
          <a:xfrm>
            <a:off x="800025" y="2471908"/>
            <a:ext cx="7688700" cy="30147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US" sz="1700">
                <a:solidFill>
                  <a:srgbClr val="000000"/>
                </a:solidFill>
                <a:latin typeface="Arial"/>
                <a:ea typeface="Arial"/>
                <a:cs typeface="Arial"/>
                <a:sym typeface="Arial"/>
              </a:rPr>
              <a:t>nvariant discovers and indexes governed data assets and their metadata into a canonical inventory that becomes the scope for contracts, lineage, and monitoring.</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US" sz="1700">
                <a:solidFill>
                  <a:srgbClr val="000000"/>
                </a:solidFill>
                <a:latin typeface="Arial"/>
                <a:ea typeface="Arial"/>
                <a:cs typeface="Arial"/>
                <a:sym typeface="Arial"/>
              </a:rPr>
              <a:t>Surfaces: Control Plane inventory, Explorer entry points</a:t>
            </a:r>
            <a:br>
              <a:rPr lang="en-US" sz="1700">
                <a:solidFill>
                  <a:srgbClr val="000000"/>
                </a:solidFill>
                <a:latin typeface="Arial"/>
                <a:ea typeface="Arial"/>
                <a:cs typeface="Arial"/>
                <a:sym typeface="Arial"/>
              </a:rPr>
            </a:b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US" sz="1700">
                <a:solidFill>
                  <a:srgbClr val="000000"/>
                </a:solidFill>
                <a:latin typeface="Arial"/>
                <a:ea typeface="Arial"/>
                <a:cs typeface="Arial"/>
                <a:sym typeface="Arial"/>
              </a:rPr>
              <a:t>Features: asset catalog, tagging/ownership, environment scoping</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sz="19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2013-01-27T09:14:16Z</dcterms:created>
</cp:coreProperties>
</file>